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8" r:id="rId2"/>
    <p:sldMasterId id="2147483674" r:id="rId3"/>
  </p:sldMasterIdLst>
  <p:notesMasterIdLst>
    <p:notesMasterId r:id="rId13"/>
  </p:notesMasterIdLst>
  <p:sldIdLst>
    <p:sldId id="2145707650" r:id="rId4"/>
    <p:sldId id="2147376011" r:id="rId5"/>
    <p:sldId id="2147376022" r:id="rId6"/>
    <p:sldId id="2147376027" r:id="rId7"/>
    <p:sldId id="2147376023" r:id="rId8"/>
    <p:sldId id="2147376024" r:id="rId9"/>
    <p:sldId id="2147376025" r:id="rId10"/>
    <p:sldId id="2147376026" r:id="rId11"/>
    <p:sldId id="214737602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4660"/>
  </p:normalViewPr>
  <p:slideViewPr>
    <p:cSldViewPr>
      <p:cViewPr varScale="1">
        <p:scale>
          <a:sx n="82" d="100"/>
          <a:sy n="82" d="100"/>
        </p:scale>
        <p:origin x="198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8D6DF-A27A-475D-85CE-CCDFD8787308}" type="datetimeFigureOut">
              <a:rPr lang="en-ZA" smtClean="0"/>
              <a:t>2021/07/27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E7425-24B1-46C2-AC34-FDAA52F6B3E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159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4928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219201"/>
            <a:ext cx="1567544" cy="141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2743202"/>
            <a:ext cx="1567544" cy="13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1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14600" y="2852738"/>
            <a:ext cx="6400800" cy="12239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A03DBF8B-515F-41C5-8532-EEE04B5FD87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12" y="5990328"/>
            <a:ext cx="1565677" cy="75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0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9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8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87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21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2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39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1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3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prstClr val="white"/>
              </a:solidFill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8590" y="0"/>
            <a:ext cx="8555868" cy="1052736"/>
          </a:xfrm>
          <a:prstGeom prst="rect">
            <a:avLst/>
          </a:prstGeom>
        </p:spPr>
        <p:txBody>
          <a:bodyPr anchor="ctr"/>
          <a:lstStyle>
            <a:lvl1pPr algn="l">
              <a:defRPr sz="2400" b="1" u="sng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8292" y="1277840"/>
            <a:ext cx="8634487" cy="467211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925241" y="6026664"/>
            <a:ext cx="6211155" cy="642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>
          <a:xfrm>
            <a:off x="8819964" y="6605736"/>
            <a:ext cx="324036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017EE79-33E5-4C4B-BAE3-E8DBEA3383C6}" type="slidenum">
              <a:rPr lang="en-Z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408C4FCD-E8C9-4BCC-80B4-C6605F94E3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16" y="5985974"/>
            <a:ext cx="1505138" cy="72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5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 userDrawn="1">
  <p:cSld name="1_Custom Layou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 userDrawn="1"/>
        </p:nvSpPr>
        <p:spPr>
          <a:xfrm>
            <a:off x="8819964" y="6605736"/>
            <a:ext cx="324036" cy="25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ea typeface="Calibri"/>
                <a:cs typeface="Calibri"/>
                <a:sym typeface="Calibri"/>
              </a:rPr>
              <a:pPr algn="r"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 sz="120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8BF6BD-8B6F-4A2B-B478-079BD8774973}"/>
              </a:ext>
            </a:extLst>
          </p:cNvPr>
          <p:cNvSpPr/>
          <p:nvPr userDrawn="1"/>
        </p:nvSpPr>
        <p:spPr>
          <a:xfrm>
            <a:off x="-68580" y="-111760"/>
            <a:ext cx="9311640" cy="1402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3AFD54-5968-4A52-8892-8ECD83985725}"/>
              </a:ext>
            </a:extLst>
          </p:cNvPr>
          <p:cNvSpPr/>
          <p:nvPr userDrawn="1"/>
        </p:nvSpPr>
        <p:spPr>
          <a:xfrm>
            <a:off x="-83820" y="5695482"/>
            <a:ext cx="9311640" cy="1402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1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4928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219201"/>
            <a:ext cx="1567544" cy="141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2743202"/>
            <a:ext cx="1567544" cy="13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1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14600" y="2852738"/>
            <a:ext cx="6400800" cy="12239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925241" y="6026664"/>
            <a:ext cx="6967538" cy="642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042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+mn-cs"/>
              <a:sym typeface="Calibri" panose="020F050202020403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8590" y="0"/>
            <a:ext cx="8555868" cy="1052736"/>
          </a:xfrm>
          <a:prstGeom prst="rect">
            <a:avLst/>
          </a:prstGeom>
        </p:spPr>
        <p:txBody>
          <a:bodyPr anchor="ctr"/>
          <a:lstStyle>
            <a:lvl1pPr algn="l">
              <a:defRPr sz="1800" b="1" u="sng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8292" y="1277840"/>
            <a:ext cx="8634487" cy="467211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57213" indent="-214313">
              <a:buFont typeface="Courier New" panose="02070309020205020404" pitchFamily="49" charset="0"/>
              <a:buChar char="o"/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1925241" y="6026664"/>
            <a:ext cx="6211155" cy="642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6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>
          <a:xfrm>
            <a:off x="8819964" y="6605736"/>
            <a:ext cx="324036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17EE79-33E5-4C4B-BAE3-E8DBEA3383C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52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 userDrawn="1">
  <p:cSld name="1_Custom Layou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 userDrawn="1"/>
        </p:nvSpPr>
        <p:spPr>
          <a:xfrm>
            <a:off x="8819964" y="6605736"/>
            <a:ext cx="324036" cy="25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8BF6BD-8B6F-4A2B-B478-079BD8774973}"/>
              </a:ext>
            </a:extLst>
          </p:cNvPr>
          <p:cNvSpPr/>
          <p:nvPr userDrawn="1"/>
        </p:nvSpPr>
        <p:spPr>
          <a:xfrm>
            <a:off x="-68580" y="-111760"/>
            <a:ext cx="9311640" cy="1402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3AFD54-5968-4A52-8892-8ECD83985725}"/>
              </a:ext>
            </a:extLst>
          </p:cNvPr>
          <p:cNvSpPr/>
          <p:nvPr userDrawn="1"/>
        </p:nvSpPr>
        <p:spPr>
          <a:xfrm>
            <a:off x="-83820" y="5695482"/>
            <a:ext cx="9311640" cy="1402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/>
          </a:p>
        </p:txBody>
      </p:sp>
    </p:spTree>
    <p:extLst>
      <p:ext uri="{BB962C8B-B14F-4D97-AF65-F5344CB8AC3E}">
        <p14:creationId xmlns:p14="http://schemas.microsoft.com/office/powerpoint/2010/main" val="277137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1A37-77C0-4493-8169-159A9CB51B1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4A3-077F-4154-B914-F5D7335C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4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2_Title and Content">
    <p:bg>
      <p:bgPr>
        <a:solidFill>
          <a:srgbClr val="005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"/>
            <a:ext cx="9001001" cy="908721"/>
          </a:xfrm>
        </p:spPr>
        <p:txBody>
          <a:bodyPr/>
          <a:lstStyle>
            <a:lvl1pPr algn="ctr"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90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10" Type="http://schemas.openxmlformats.org/officeDocument/2006/relationships/image" Target="../media/image4.png"/><Relationship Id="rId4" Type="http://schemas.openxmlformats.org/officeDocument/2006/relationships/theme" Target="../theme/theme1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6.xml"/><Relationship Id="rId7" Type="http://schemas.openxmlformats.org/officeDocument/2006/relationships/tags" Target="../tags/tag4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533" y="6080006"/>
            <a:ext cx="1467272" cy="63308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594928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1180" y="6080006"/>
            <a:ext cx="761640" cy="6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2390" y="6080006"/>
            <a:ext cx="754313" cy="633600"/>
          </a:xfrm>
          <a:prstGeom prst="rect">
            <a:avLst/>
          </a:prstGeom>
        </p:spPr>
      </p:pic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819964" y="6605736"/>
            <a:ext cx="324036" cy="252264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/>
            </a:lvl1pPr>
          </a:lstStyle>
          <a:p>
            <a:pPr>
              <a:defRPr/>
            </a:pPr>
            <a:fld id="{2D520245-90A5-4BD6-A407-91F562333384}" type="slidenum">
              <a:rPr lang="en-Z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11">
          <p15:clr>
            <a:srgbClr val="F26B43"/>
          </p15:clr>
        </p15:guide>
        <p15:guide id="4" pos="7469">
          <p15:clr>
            <a:srgbClr val="F26B43"/>
          </p15:clr>
        </p15:guide>
        <p15:guide id="5" orient="horz" pos="799">
          <p15:clr>
            <a:srgbClr val="F26B43"/>
          </p15:clr>
        </p15:guide>
        <p15:guide id="6" orient="horz" pos="37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95" imgH="394" progId="TCLayout.ActiveDocument.1">
                  <p:embed/>
                </p:oleObj>
              </mc:Choice>
              <mc:Fallback>
                <p:oleObj name="think-cell Slide" r:id="rId8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533" y="6080006"/>
            <a:ext cx="1467272" cy="63308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594928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1180" y="6080006"/>
            <a:ext cx="761640" cy="6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2390" y="6080006"/>
            <a:ext cx="754313" cy="633600"/>
          </a:xfrm>
          <a:prstGeom prst="rect">
            <a:avLst/>
          </a:prstGeom>
        </p:spPr>
      </p:pic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819964" y="6605736"/>
            <a:ext cx="324036" cy="252264"/>
          </a:xfrm>
          <a:prstGeom prst="rect">
            <a:avLst/>
          </a:prstGeom>
          <a:ln/>
        </p:spPr>
        <p:txBody>
          <a:bodyPr anchor="b"/>
          <a:lstStyle>
            <a:lvl1pPr algn="r">
              <a:defRPr sz="900"/>
            </a:lvl1pPr>
          </a:lstStyle>
          <a:p>
            <a:pPr defTabSz="685800">
              <a:defRPr/>
            </a:pPr>
            <a:fld id="{2D520245-90A5-4BD6-A407-91F562333384}" type="slidenum">
              <a:rPr lang="en-ZA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8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11">
          <p15:clr>
            <a:srgbClr val="F26B43"/>
          </p15:clr>
        </p15:guide>
        <p15:guide id="4" pos="7469">
          <p15:clr>
            <a:srgbClr val="F26B43"/>
          </p15:clr>
        </p15:guide>
        <p15:guide id="5" orient="horz" pos="799">
          <p15:clr>
            <a:srgbClr val="F26B43"/>
          </p15:clr>
        </p15:guide>
        <p15:guide id="6" orient="horz" pos="374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FB17AE-A6C8-4186-83F5-DC34DF154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0" y="1371600"/>
            <a:ext cx="6400800" cy="2365476"/>
          </a:xfrm>
        </p:spPr>
        <p:txBody>
          <a:bodyPr/>
          <a:lstStyle/>
          <a:p>
            <a:pPr algn="ctr"/>
            <a:endParaRPr lang="en-ZA" sz="3200" b="1" dirty="0"/>
          </a:p>
          <a:p>
            <a:pPr algn="ctr"/>
            <a:endParaRPr lang="en-ZA" sz="3200" b="1" dirty="0"/>
          </a:p>
          <a:p>
            <a:pPr algn="ctr"/>
            <a:endParaRPr lang="en-ZA" sz="3200" b="1" dirty="0"/>
          </a:p>
          <a:p>
            <a:pPr algn="ctr"/>
            <a:endParaRPr lang="en-ZA" sz="3200" b="1" dirty="0"/>
          </a:p>
          <a:p>
            <a:pPr algn="ctr"/>
            <a:endParaRPr lang="en-ZA" sz="3200" b="1" dirty="0"/>
          </a:p>
          <a:p>
            <a:pPr algn="ctr"/>
            <a:r>
              <a:rPr lang="en-ZA" sz="3200" b="1" dirty="0" err="1"/>
              <a:t>Bhekisisa</a:t>
            </a:r>
            <a:r>
              <a:rPr lang="en-ZA" sz="3200" b="1" dirty="0"/>
              <a:t> webinar</a:t>
            </a:r>
          </a:p>
          <a:p>
            <a:pPr algn="ctr"/>
            <a:endParaRPr lang="en-ZA" sz="3200" b="1" dirty="0"/>
          </a:p>
          <a:p>
            <a:pPr algn="ctr"/>
            <a:r>
              <a:rPr lang="en-ZA" sz="3200" b="1" dirty="0"/>
              <a:t>National Health Insurance</a:t>
            </a:r>
          </a:p>
          <a:p>
            <a:pPr algn="ctr"/>
            <a:endParaRPr lang="en-ZA" sz="3200" b="1" dirty="0"/>
          </a:p>
          <a:p>
            <a:pPr algn="ctr"/>
            <a:r>
              <a:rPr lang="en-ZA" sz="3200" b="1" dirty="0"/>
              <a:t>Wednesday 28 July 2021</a:t>
            </a:r>
          </a:p>
          <a:p>
            <a:pPr algn="ctr"/>
            <a:endParaRPr lang="en-ZA" sz="3200" b="1" dirty="0"/>
          </a:p>
          <a:p>
            <a:pPr algn="ctr"/>
            <a:endParaRPr lang="en-ZA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39EB91-C93B-4DDE-AE9A-0D1B1A7090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255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u="none" dirty="0"/>
              <a:t>Introduction to some key issues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9A15C-457C-4835-9D4F-5059D3AF85D0}"/>
              </a:ext>
            </a:extLst>
          </p:cNvPr>
          <p:cNvSpPr txBox="1"/>
          <p:nvPr/>
        </p:nvSpPr>
        <p:spPr>
          <a:xfrm>
            <a:off x="457200" y="1219200"/>
            <a:ext cx="8357258" cy="3361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is the NHI Bill in the process?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timeline for the NHI (given COVID-19)?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has COVID-19 taught us about the challenges and solutions for the NHI?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has the vaccine roll-out specifically taught us about: procurement processes; the public and private sector jointly rolling out a programme; and public health strategies?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has PPE corruption taught us about the procurement processes we need for the NHI to prevent corruption?</a:t>
            </a:r>
          </a:p>
          <a:p>
            <a:pPr marL="1371600" algn="just">
              <a:lnSpc>
                <a:spcPct val="107000"/>
              </a:lnSpc>
              <a:spcAft>
                <a:spcPts val="800"/>
              </a:spcAft>
            </a:pPr>
            <a:endParaRPr lang="en-Z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7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u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is the NHI Bill in the process?</a:t>
            </a:r>
            <a:endParaRPr lang="en-ZA" u="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9A15C-457C-4835-9D4F-5059D3AF85D0}"/>
              </a:ext>
            </a:extLst>
          </p:cNvPr>
          <p:cNvSpPr txBox="1"/>
          <p:nvPr/>
        </p:nvSpPr>
        <p:spPr>
          <a:xfrm>
            <a:off x="258590" y="1066800"/>
            <a:ext cx="8656810" cy="4947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Bill was introduced to Parliament in August 2019 and is currently under consideration by the National Assembly's Portfolio Committee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Portfolio Committee invited stakeholders and interested parties to submit written submissions on the Bill from 30 August to 29 December 2019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hearings on the bill were carried out: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Mpumalanga from 25-28 October 2019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Northern Cape from 1-4 November 2019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Limpopo from 15-18 November 2019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KwaZulu-Natal from 22-25 November 2019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Eastern Cape from 29 November-02 December 2019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Hearings in the remaining provinces – Gauteng, Western Cape, Free State and North West - were concluded in 2020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disrupted the completion of the process from March 2020</a:t>
            </a: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reported that over 64 000 written submissions were received, mostly short but 130 substantial</a:t>
            </a:r>
          </a:p>
        </p:txBody>
      </p:sp>
    </p:spTree>
    <p:extLst>
      <p:ext uri="{BB962C8B-B14F-4D97-AF65-F5344CB8AC3E}">
        <p14:creationId xmlns:p14="http://schemas.microsoft.com/office/powerpoint/2010/main" val="160875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u="non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is the NHI Bill in the process?</a:t>
            </a:r>
            <a:endParaRPr lang="en-ZA" u="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9A15C-457C-4835-9D4F-5059D3AF85D0}"/>
              </a:ext>
            </a:extLst>
          </p:cNvPr>
          <p:cNvSpPr txBox="1"/>
          <p:nvPr/>
        </p:nvSpPr>
        <p:spPr>
          <a:xfrm>
            <a:off x="258590" y="1066800"/>
            <a:ext cx="8555868" cy="4945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 startAt="5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hearings are currently under way: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May 2021: National Health Insurance (NHI) Bill: public hearings day 1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May 2021: National Health Insurance (NHI) Bill: public hearings day 2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May 2021: National Health Insurance (NHI) Bill: public hearings day 3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 May 2021: National Health Insurance (NHI) Bill: public hearings day 4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 June 2021: National Health Insurance (NHI) Bill: public hearings day 5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 June 2021: National Health Insurance (NHI) Bill: public hearings day 6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June 2021: National Health Insurance (NHI) Bill: public hearings day 7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June 2021: National Health Insurance (NHI) Bill: public hearings day 8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June 2021: National Health Insurance (NHI) Bill: public hearings day 9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June 2021: National Health Insurance (NHI) Bill: public hearings day 10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June 2021: National Health Insurance (NHI) Bill: public hearings day 11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July 2021: National Health Insurance (NHI) Bill: public hearings day 12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July 2021: National Health Insurance (NHI) Bill: public hearings day 13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July 2021: National Health Insurance (NHI) Bill: public hearings day 14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 July 2021: National Health Insurance (NHI) Bill: public hearings day 15</a:t>
            </a:r>
          </a:p>
          <a:p>
            <a:pPr marL="628650" lvl="1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 startAt="6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Chairperson has indicated that the intention is to complete the process by the end of 2021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 department will be provided Parliament’s comments for proposed amendments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 startAt="6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There is still some way to go with the process </a:t>
            </a:r>
          </a:p>
        </p:txBody>
      </p:sp>
    </p:spTree>
    <p:extLst>
      <p:ext uri="{BB962C8B-B14F-4D97-AF65-F5344CB8AC3E}">
        <p14:creationId xmlns:p14="http://schemas.microsoft.com/office/powerpoint/2010/main" val="125887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none" dirty="0"/>
              <a:t>What is the timeline for the NHI (given COVID-19)?</a:t>
            </a:r>
            <a:endParaRPr lang="en-ZA" u="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9A15C-457C-4835-9D4F-5059D3AF85D0}"/>
              </a:ext>
            </a:extLst>
          </p:cNvPr>
          <p:cNvSpPr txBox="1"/>
          <p:nvPr/>
        </p:nvSpPr>
        <p:spPr>
          <a:xfrm>
            <a:off x="258590" y="1219200"/>
            <a:ext cx="8555868" cy="494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Reform of the health system will take many years but has already started as various systems changes and strengthening activities proceed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Distinction between the NHI Fund as the financing mechanism and service reforms as the health system delivery mechanism make it easier to follow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System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reforms such as quality improvement programmes, infrastructure improvement, managerial autonomy, etc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Private reforms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line with som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 from the HMI, certificate of need, etc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financing reforms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Adjustment of the PES formula inputs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Establishment of the nucleus of the NHI office as a Branch in the NDOH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Included is the reorganisation of the NDOH structure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Creation and filling of NHI function specific posts</a:t>
            </a:r>
          </a:p>
          <a:p>
            <a:pPr marL="17145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Reorganisation and consolidation of NHI conditional grants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private health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insurance outside of the Medical Schemes Act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Revision of the PMBs and single entry package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5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none" dirty="0"/>
              <a:t>What has COVID-19 taught us about the challenges and solutions for the NHI?</a:t>
            </a:r>
            <a:endParaRPr lang="en-ZA" u="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9A15C-457C-4835-9D4F-5059D3AF85D0}"/>
              </a:ext>
            </a:extLst>
          </p:cNvPr>
          <p:cNvSpPr txBox="1"/>
          <p:nvPr/>
        </p:nvSpPr>
        <p:spPr>
          <a:xfrm>
            <a:off x="258590" y="1219200"/>
            <a:ext cx="8555868" cy="421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Dual and divergent systems make it extremely difficult to respond in an agile way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Complex systemic arrangements and financing make data sharing for planning and management difficult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Countries with national systems are able to respond quicker to emergencies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together is not as difficult as it was thought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common data b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 is essential to a coherent health system, examples of improvements are: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DATCOV (tests, beds, cases)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EVDS (vaccination)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SVS (stock visibility)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support portability of records and patient referrals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9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none" dirty="0"/>
              <a:t>What has the vaccine roll-out specifically taught us about: procurement processes; the public and private sector jointly rolling out a programme; and public health strategies?</a:t>
            </a:r>
            <a:endParaRPr lang="en-ZA" u="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71EE43-D3D0-4A97-B900-226C07B971A9}"/>
              </a:ext>
            </a:extLst>
          </p:cNvPr>
          <p:cNvSpPr txBox="1"/>
          <p:nvPr/>
        </p:nvSpPr>
        <p:spPr>
          <a:xfrm>
            <a:off x="228600" y="1098780"/>
            <a:ext cx="8686800" cy="4584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Vaccines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Single national procurement (contrary to some commentators) has been extremely important: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 supply is complex and vaccine nationalism has compromised management of the pandemic across Africa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Price setting is extremely difficult in this space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Single No Fault Compensation Scheme and Fund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 supply tracking limits fraud and corruption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control is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easier to manage (Import documentation, security, NCL, distribution and equitable access to vaccines)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Requires commitment and close cooperation, setting aside of differences and vigilance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Government and private sector have different and complementary roles, the challenges are when one tries to do the other’s job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4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9E0BA4-BEF5-4781-A902-3A19DC4A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none" dirty="0"/>
              <a:t>What has PPE corruption taught us about the procurement processes we need for the NHI to prevent corruption?</a:t>
            </a:r>
            <a:endParaRPr lang="en-ZA" u="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9A15C-457C-4835-9D4F-5059D3AF85D0}"/>
              </a:ext>
            </a:extLst>
          </p:cNvPr>
          <p:cNvSpPr txBox="1"/>
          <p:nvPr/>
        </p:nvSpPr>
        <p:spPr>
          <a:xfrm>
            <a:off x="228600" y="1066800"/>
            <a:ext cx="8686800" cy="372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 lessons (and many small ones):</a:t>
            </a:r>
          </a:p>
          <a:p>
            <a:pPr lvl="0">
              <a:lnSpc>
                <a:spcPct val="107000"/>
              </a:lnSpc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PPE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Opening the process and moving it out of health was not a good idea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 data bases make product quality control easier and price management better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Health Product Procurement and the envisaged essential product management in the NHI will stabilise demand and supply management</a:t>
            </a:r>
          </a:p>
          <a:p>
            <a:pPr>
              <a:lnSpc>
                <a:spcPct val="107000"/>
              </a:lnSpc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have witnessed human nature a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its worst and best during this pandemic</a:t>
            </a:r>
            <a:endParaRPr lang="en-Z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A6B2-B2A1-4C51-AB5E-537AF26F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5282A-AFC1-4B24-AD6D-7A1D6AFB45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ED866-F2D0-4E95-9D1F-A08AF55E75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7778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005D28"/>
      </a:dk2>
      <a:lt2>
        <a:srgbClr val="7F7F7F"/>
      </a:lt2>
      <a:accent1>
        <a:srgbClr val="005D28"/>
      </a:accent1>
      <a:accent2>
        <a:srgbClr val="39931D"/>
      </a:accent2>
      <a:accent3>
        <a:srgbClr val="9BBB59"/>
      </a:accent3>
      <a:accent4>
        <a:srgbClr val="FFC000"/>
      </a:accent4>
      <a:accent5>
        <a:srgbClr val="81875A"/>
      </a:accent5>
      <a:accent6>
        <a:srgbClr val="FFFF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3">
      <a:dk1>
        <a:sysClr val="windowText" lastClr="000000"/>
      </a:dk1>
      <a:lt1>
        <a:sysClr val="window" lastClr="FFFFFF"/>
      </a:lt1>
      <a:dk2>
        <a:srgbClr val="005D28"/>
      </a:dk2>
      <a:lt2>
        <a:srgbClr val="7F7F7F"/>
      </a:lt2>
      <a:accent1>
        <a:srgbClr val="005D28"/>
      </a:accent1>
      <a:accent2>
        <a:srgbClr val="39931D"/>
      </a:accent2>
      <a:accent3>
        <a:srgbClr val="9BBB59"/>
      </a:accent3>
      <a:accent4>
        <a:srgbClr val="FFC000"/>
      </a:accent4>
      <a:accent5>
        <a:srgbClr val="81875A"/>
      </a:accent5>
      <a:accent6>
        <a:srgbClr val="FFFF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1004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Verdana</vt:lpstr>
      <vt:lpstr>Wingdings</vt:lpstr>
      <vt:lpstr>Custom Design</vt:lpstr>
      <vt:lpstr>1_Custom Design</vt:lpstr>
      <vt:lpstr>2_Custom Design</vt:lpstr>
      <vt:lpstr>think-cell Slide</vt:lpstr>
      <vt:lpstr>PowerPoint Presentation</vt:lpstr>
      <vt:lpstr>Introduction to some key issues</vt:lpstr>
      <vt:lpstr>Where is the NHI Bill in the process?</vt:lpstr>
      <vt:lpstr>Where is the NHI Bill in the process?</vt:lpstr>
      <vt:lpstr>What is the timeline for the NHI (given COVID-19)?</vt:lpstr>
      <vt:lpstr>What has COVID-19 taught us about the challenges and solutions for the NHI?</vt:lpstr>
      <vt:lpstr>What has the vaccine roll-out specifically taught us about: procurement processes; the public and private sector jointly rolling out a programme; and public health strategies?</vt:lpstr>
      <vt:lpstr>What has PPE corruption taught us about the procurement processes we need for the NHI to prevent corruption?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ThulaA</dc:creator>
  <cp:lastModifiedBy>Nicholas Crisp</cp:lastModifiedBy>
  <cp:revision>144</cp:revision>
  <dcterms:created xsi:type="dcterms:W3CDTF">2021-06-10T11:26:15Z</dcterms:created>
  <dcterms:modified xsi:type="dcterms:W3CDTF">2021-07-27T19:18:31Z</dcterms:modified>
</cp:coreProperties>
</file>