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53" r:id="rId3"/>
    <p:sldId id="454" r:id="rId4"/>
    <p:sldId id="456" r:id="rId5"/>
    <p:sldId id="469" r:id="rId6"/>
    <p:sldId id="455" r:id="rId7"/>
    <p:sldId id="459" r:id="rId8"/>
    <p:sldId id="463" r:id="rId9"/>
    <p:sldId id="464" r:id="rId10"/>
    <p:sldId id="465" r:id="rId11"/>
    <p:sldId id="471" r:id="rId12"/>
    <p:sldId id="284" r:id="rId13"/>
    <p:sldId id="285" r:id="rId14"/>
    <p:sldId id="461" r:id="rId15"/>
    <p:sldId id="462" r:id="rId16"/>
    <p:sldId id="457" r:id="rId17"/>
    <p:sldId id="458" r:id="rId18"/>
    <p:sldId id="460" r:id="rId19"/>
    <p:sldId id="466" r:id="rId20"/>
    <p:sldId id="467" r:id="rId21"/>
    <p:sldId id="468" r:id="rId22"/>
    <p:sldId id="472" r:id="rId23"/>
    <p:sldId id="4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45"/>
    <p:restoredTop sz="93038"/>
  </p:normalViewPr>
  <p:slideViewPr>
    <p:cSldViewPr>
      <p:cViewPr varScale="1">
        <p:scale>
          <a:sx n="101" d="100"/>
          <a:sy n="101" d="100"/>
        </p:scale>
        <p:origin x="16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80E7D-8005-4362-9EAE-827609A227A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00627C-667A-45C5-97ED-AF9F02ABCF65}">
      <dgm:prSet/>
      <dgm:spPr/>
      <dgm:t>
        <a:bodyPr/>
        <a:lstStyle/>
        <a:p>
          <a:r>
            <a:rPr lang="en-US"/>
            <a:t>Health care providers</a:t>
          </a:r>
        </a:p>
      </dgm:t>
    </dgm:pt>
    <dgm:pt modelId="{BC96A5DE-5375-43B8-8522-3364B4528DE7}" type="parTrans" cxnId="{7527EFF9-7F9C-4988-BBAF-38116BE666E5}">
      <dgm:prSet/>
      <dgm:spPr/>
      <dgm:t>
        <a:bodyPr/>
        <a:lstStyle/>
        <a:p>
          <a:endParaRPr lang="en-US"/>
        </a:p>
      </dgm:t>
    </dgm:pt>
    <dgm:pt modelId="{15056151-E2E2-4A95-A378-DB581D8CE351}" type="sibTrans" cxnId="{7527EFF9-7F9C-4988-BBAF-38116BE666E5}">
      <dgm:prSet/>
      <dgm:spPr/>
      <dgm:t>
        <a:bodyPr/>
        <a:lstStyle/>
        <a:p>
          <a:endParaRPr lang="en-US"/>
        </a:p>
      </dgm:t>
    </dgm:pt>
    <dgm:pt modelId="{192AFB6B-95B1-437A-A1CF-F64A4238A961}">
      <dgm:prSet/>
      <dgm:spPr/>
      <dgm:t>
        <a:bodyPr/>
        <a:lstStyle/>
        <a:p>
          <a:r>
            <a:rPr lang="en-US"/>
            <a:t>Prescribers (doctors &amp; nurses)</a:t>
          </a:r>
        </a:p>
      </dgm:t>
    </dgm:pt>
    <dgm:pt modelId="{F37DFD7E-7489-48B6-B8BB-7752006C3C98}" type="parTrans" cxnId="{139E386E-88CE-4DEC-80BF-3BBE4A44A6C4}">
      <dgm:prSet/>
      <dgm:spPr/>
      <dgm:t>
        <a:bodyPr/>
        <a:lstStyle/>
        <a:p>
          <a:endParaRPr lang="en-US"/>
        </a:p>
      </dgm:t>
    </dgm:pt>
    <dgm:pt modelId="{47304A00-2A2D-4DDB-87D5-DBD3514712B9}" type="sibTrans" cxnId="{139E386E-88CE-4DEC-80BF-3BBE4A44A6C4}">
      <dgm:prSet/>
      <dgm:spPr/>
      <dgm:t>
        <a:bodyPr/>
        <a:lstStyle/>
        <a:p>
          <a:endParaRPr lang="en-US"/>
        </a:p>
      </dgm:t>
    </dgm:pt>
    <dgm:pt modelId="{357E7E88-ECBE-4840-AB64-5AE5F6A8304E}">
      <dgm:prSet/>
      <dgm:spPr/>
      <dgm:t>
        <a:bodyPr/>
        <a:lstStyle/>
        <a:p>
          <a:r>
            <a:rPr lang="en-US"/>
            <a:t>Pharmacists</a:t>
          </a:r>
        </a:p>
      </dgm:t>
    </dgm:pt>
    <dgm:pt modelId="{5B9B0D81-29B7-4614-A6ED-52455D6E49B5}" type="parTrans" cxnId="{CE0FA6AD-2DB1-4565-AD74-B60D1E1F6BCD}">
      <dgm:prSet/>
      <dgm:spPr/>
      <dgm:t>
        <a:bodyPr/>
        <a:lstStyle/>
        <a:p>
          <a:endParaRPr lang="en-US"/>
        </a:p>
      </dgm:t>
    </dgm:pt>
    <dgm:pt modelId="{35D84BEB-B121-4879-BD2E-CC682CCB585D}" type="sibTrans" cxnId="{CE0FA6AD-2DB1-4565-AD74-B60D1E1F6BCD}">
      <dgm:prSet/>
      <dgm:spPr/>
      <dgm:t>
        <a:bodyPr/>
        <a:lstStyle/>
        <a:p>
          <a:endParaRPr lang="en-US"/>
        </a:p>
      </dgm:t>
    </dgm:pt>
    <dgm:pt modelId="{3803733D-F736-43D1-8C30-EC211CE333E9}">
      <dgm:prSet/>
      <dgm:spPr/>
      <dgm:t>
        <a:bodyPr/>
        <a:lstStyle/>
        <a:p>
          <a:r>
            <a:rPr lang="en-US"/>
            <a:t>Counsellors</a:t>
          </a:r>
        </a:p>
      </dgm:t>
    </dgm:pt>
    <dgm:pt modelId="{EA11D35F-3041-4E62-9836-B281A1D7161E}" type="parTrans" cxnId="{EFDF0691-7779-47FC-A6A5-CE454E276E17}">
      <dgm:prSet/>
      <dgm:spPr/>
      <dgm:t>
        <a:bodyPr/>
        <a:lstStyle/>
        <a:p>
          <a:endParaRPr lang="en-US"/>
        </a:p>
      </dgm:t>
    </dgm:pt>
    <dgm:pt modelId="{7BD7DE1E-51EA-4E80-9EF5-99DF3C158000}" type="sibTrans" cxnId="{EFDF0691-7779-47FC-A6A5-CE454E276E17}">
      <dgm:prSet/>
      <dgm:spPr/>
      <dgm:t>
        <a:bodyPr/>
        <a:lstStyle/>
        <a:p>
          <a:endParaRPr lang="en-US"/>
        </a:p>
      </dgm:t>
    </dgm:pt>
    <dgm:pt modelId="{6FBEDF49-096F-4963-99B2-61E7EBAA9F52}">
      <dgm:prSet/>
      <dgm:spPr/>
      <dgm:t>
        <a:bodyPr/>
        <a:lstStyle/>
        <a:p>
          <a:r>
            <a:rPr lang="en-US"/>
            <a:t>Patients – parents / caregivers / adolescents</a:t>
          </a:r>
        </a:p>
      </dgm:t>
    </dgm:pt>
    <dgm:pt modelId="{D7AB64B2-22BA-40EC-9F33-429BB16C5703}" type="parTrans" cxnId="{AB59061E-BF97-4D63-8818-E0B1156A0C1A}">
      <dgm:prSet/>
      <dgm:spPr/>
      <dgm:t>
        <a:bodyPr/>
        <a:lstStyle/>
        <a:p>
          <a:endParaRPr lang="en-US"/>
        </a:p>
      </dgm:t>
    </dgm:pt>
    <dgm:pt modelId="{A4B494C8-B709-44CB-A5AE-0BAB3DDE6C0C}" type="sibTrans" cxnId="{AB59061E-BF97-4D63-8818-E0B1156A0C1A}">
      <dgm:prSet/>
      <dgm:spPr/>
      <dgm:t>
        <a:bodyPr/>
        <a:lstStyle/>
        <a:p>
          <a:endParaRPr lang="en-US"/>
        </a:p>
      </dgm:t>
    </dgm:pt>
    <dgm:pt modelId="{341B0637-14C2-49CA-8FE0-02F9F21A0839}">
      <dgm:prSet/>
      <dgm:spPr/>
      <dgm:t>
        <a:bodyPr/>
        <a:lstStyle/>
        <a:p>
          <a:r>
            <a:rPr lang="en-US"/>
            <a:t>Treatment Action Campaign, Media, other civil society organisations</a:t>
          </a:r>
        </a:p>
      </dgm:t>
    </dgm:pt>
    <dgm:pt modelId="{41909198-8313-4593-A305-6346AC28AA9E}" type="parTrans" cxnId="{8CB72CA1-20E1-419F-831B-920BF156524D}">
      <dgm:prSet/>
      <dgm:spPr/>
      <dgm:t>
        <a:bodyPr/>
        <a:lstStyle/>
        <a:p>
          <a:endParaRPr lang="en-US"/>
        </a:p>
      </dgm:t>
    </dgm:pt>
    <dgm:pt modelId="{E0D0474F-B98D-4373-97A5-BE2BE62985CE}" type="sibTrans" cxnId="{8CB72CA1-20E1-419F-831B-920BF156524D}">
      <dgm:prSet/>
      <dgm:spPr/>
      <dgm:t>
        <a:bodyPr/>
        <a:lstStyle/>
        <a:p>
          <a:endParaRPr lang="en-US"/>
        </a:p>
      </dgm:t>
    </dgm:pt>
    <dgm:pt modelId="{0F514574-CD55-3349-8665-7A70D84533BA}" type="pres">
      <dgm:prSet presAssocID="{D8680E7D-8005-4362-9EAE-827609A227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3D6DC-2106-1048-A784-8D7DF61A9251}" type="pres">
      <dgm:prSet presAssocID="{7600627C-667A-45C5-97ED-AF9F02ABCF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B226D-5EAE-B347-87B7-3D3EA0C441A8}" type="pres">
      <dgm:prSet presAssocID="{7600627C-667A-45C5-97ED-AF9F02ABCF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D703A-A4B7-8D44-88F2-A5E41666B5D0}" type="pres">
      <dgm:prSet presAssocID="{6FBEDF49-096F-4963-99B2-61E7EBAA9F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08CCF-00AB-394A-8177-C9483D19CB42}" type="pres">
      <dgm:prSet presAssocID="{A4B494C8-B709-44CB-A5AE-0BAB3DDE6C0C}" presName="spacer" presStyleCnt="0"/>
      <dgm:spPr/>
    </dgm:pt>
    <dgm:pt modelId="{FCCED056-0E47-B149-82EE-35C95A62B508}" type="pres">
      <dgm:prSet presAssocID="{341B0637-14C2-49CA-8FE0-02F9F21A08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9E386E-88CE-4DEC-80BF-3BBE4A44A6C4}" srcId="{7600627C-667A-45C5-97ED-AF9F02ABCF65}" destId="{192AFB6B-95B1-437A-A1CF-F64A4238A961}" srcOrd="0" destOrd="0" parTransId="{F37DFD7E-7489-48B6-B8BB-7752006C3C98}" sibTransId="{47304A00-2A2D-4DDB-87D5-DBD3514712B9}"/>
    <dgm:cxn modelId="{AD80996D-0FA0-1247-A3F9-0063648591F5}" type="presOf" srcId="{192AFB6B-95B1-437A-A1CF-F64A4238A961}" destId="{F17B226D-5EAE-B347-87B7-3D3EA0C441A8}" srcOrd="0" destOrd="0" presId="urn:microsoft.com/office/officeart/2005/8/layout/vList2"/>
    <dgm:cxn modelId="{EFDF0691-7779-47FC-A6A5-CE454E276E17}" srcId="{7600627C-667A-45C5-97ED-AF9F02ABCF65}" destId="{3803733D-F736-43D1-8C30-EC211CE333E9}" srcOrd="2" destOrd="0" parTransId="{EA11D35F-3041-4E62-9836-B281A1D7161E}" sibTransId="{7BD7DE1E-51EA-4E80-9EF5-99DF3C158000}"/>
    <dgm:cxn modelId="{CE0FA6AD-2DB1-4565-AD74-B60D1E1F6BCD}" srcId="{7600627C-667A-45C5-97ED-AF9F02ABCF65}" destId="{357E7E88-ECBE-4840-AB64-5AE5F6A8304E}" srcOrd="1" destOrd="0" parTransId="{5B9B0D81-29B7-4614-A6ED-52455D6E49B5}" sibTransId="{35D84BEB-B121-4879-BD2E-CC682CCB585D}"/>
    <dgm:cxn modelId="{4FFFEBBC-0E86-864A-A04C-0280D937696F}" type="presOf" srcId="{7600627C-667A-45C5-97ED-AF9F02ABCF65}" destId="{1863D6DC-2106-1048-A784-8D7DF61A9251}" srcOrd="0" destOrd="0" presId="urn:microsoft.com/office/officeart/2005/8/layout/vList2"/>
    <dgm:cxn modelId="{7527EFF9-7F9C-4988-BBAF-38116BE666E5}" srcId="{D8680E7D-8005-4362-9EAE-827609A227AC}" destId="{7600627C-667A-45C5-97ED-AF9F02ABCF65}" srcOrd="0" destOrd="0" parTransId="{BC96A5DE-5375-43B8-8522-3364B4528DE7}" sibTransId="{15056151-E2E2-4A95-A378-DB581D8CE351}"/>
    <dgm:cxn modelId="{F5073683-1559-224B-A14C-9277CE219697}" type="presOf" srcId="{341B0637-14C2-49CA-8FE0-02F9F21A0839}" destId="{FCCED056-0E47-B149-82EE-35C95A62B508}" srcOrd="0" destOrd="0" presId="urn:microsoft.com/office/officeart/2005/8/layout/vList2"/>
    <dgm:cxn modelId="{8CB72CA1-20E1-419F-831B-920BF156524D}" srcId="{D8680E7D-8005-4362-9EAE-827609A227AC}" destId="{341B0637-14C2-49CA-8FE0-02F9F21A0839}" srcOrd="2" destOrd="0" parTransId="{41909198-8313-4593-A305-6346AC28AA9E}" sibTransId="{E0D0474F-B98D-4373-97A5-BE2BE62985CE}"/>
    <dgm:cxn modelId="{89B59A6B-25FB-A84A-8282-10A53B1E719A}" type="presOf" srcId="{D8680E7D-8005-4362-9EAE-827609A227AC}" destId="{0F514574-CD55-3349-8665-7A70D84533BA}" srcOrd="0" destOrd="0" presId="urn:microsoft.com/office/officeart/2005/8/layout/vList2"/>
    <dgm:cxn modelId="{DEB3B2C7-E8B8-2C4F-AB4A-453D3CFDED17}" type="presOf" srcId="{357E7E88-ECBE-4840-AB64-5AE5F6A8304E}" destId="{F17B226D-5EAE-B347-87B7-3D3EA0C441A8}" srcOrd="0" destOrd="1" presId="urn:microsoft.com/office/officeart/2005/8/layout/vList2"/>
    <dgm:cxn modelId="{8947C8D4-CAD4-E04E-96E8-DF1283203075}" type="presOf" srcId="{6FBEDF49-096F-4963-99B2-61E7EBAA9F52}" destId="{FAED703A-A4B7-8D44-88F2-A5E41666B5D0}" srcOrd="0" destOrd="0" presId="urn:microsoft.com/office/officeart/2005/8/layout/vList2"/>
    <dgm:cxn modelId="{4944998C-B03C-5B4B-B268-DC554B95B6C8}" type="presOf" srcId="{3803733D-F736-43D1-8C30-EC211CE333E9}" destId="{F17B226D-5EAE-B347-87B7-3D3EA0C441A8}" srcOrd="0" destOrd="2" presId="urn:microsoft.com/office/officeart/2005/8/layout/vList2"/>
    <dgm:cxn modelId="{AB59061E-BF97-4D63-8818-E0B1156A0C1A}" srcId="{D8680E7D-8005-4362-9EAE-827609A227AC}" destId="{6FBEDF49-096F-4963-99B2-61E7EBAA9F52}" srcOrd="1" destOrd="0" parTransId="{D7AB64B2-22BA-40EC-9F33-429BB16C5703}" sibTransId="{A4B494C8-B709-44CB-A5AE-0BAB3DDE6C0C}"/>
    <dgm:cxn modelId="{02087630-F76A-0E40-BD30-A7B553F6A7ED}" type="presParOf" srcId="{0F514574-CD55-3349-8665-7A70D84533BA}" destId="{1863D6DC-2106-1048-A784-8D7DF61A9251}" srcOrd="0" destOrd="0" presId="urn:microsoft.com/office/officeart/2005/8/layout/vList2"/>
    <dgm:cxn modelId="{59358589-CA6B-D847-B7B8-46B4F0E77D4B}" type="presParOf" srcId="{0F514574-CD55-3349-8665-7A70D84533BA}" destId="{F17B226D-5EAE-B347-87B7-3D3EA0C441A8}" srcOrd="1" destOrd="0" presId="urn:microsoft.com/office/officeart/2005/8/layout/vList2"/>
    <dgm:cxn modelId="{BD2A9425-0028-CC4B-A404-2D6BBFB847C6}" type="presParOf" srcId="{0F514574-CD55-3349-8665-7A70D84533BA}" destId="{FAED703A-A4B7-8D44-88F2-A5E41666B5D0}" srcOrd="2" destOrd="0" presId="urn:microsoft.com/office/officeart/2005/8/layout/vList2"/>
    <dgm:cxn modelId="{76773C85-6353-0145-858D-CD56933C4A58}" type="presParOf" srcId="{0F514574-CD55-3349-8665-7A70D84533BA}" destId="{E2008CCF-00AB-394A-8177-C9483D19CB42}" srcOrd="3" destOrd="0" presId="urn:microsoft.com/office/officeart/2005/8/layout/vList2"/>
    <dgm:cxn modelId="{5E949965-DC30-CE4B-9F9F-20E7F621CA49}" type="presParOf" srcId="{0F514574-CD55-3349-8665-7A70D84533BA}" destId="{FCCED056-0E47-B149-82EE-35C95A62B5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3D6DC-2106-1048-A784-8D7DF61A9251}">
      <dsp:nvSpPr>
        <dsp:cNvPr id="0" name=""/>
        <dsp:cNvSpPr/>
      </dsp:nvSpPr>
      <dsp:spPr>
        <a:xfrm>
          <a:off x="0" y="683766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Health care providers</a:t>
          </a:r>
        </a:p>
      </dsp:txBody>
      <dsp:txXfrm>
        <a:off x="48481" y="732247"/>
        <a:ext cx="4903162" cy="896166"/>
      </dsp:txXfrm>
    </dsp:sp>
    <dsp:sp modelId="{F17B226D-5EAE-B347-87B7-3D3EA0C441A8}">
      <dsp:nvSpPr>
        <dsp:cNvPr id="0" name=""/>
        <dsp:cNvSpPr/>
      </dsp:nvSpPr>
      <dsp:spPr>
        <a:xfrm>
          <a:off x="0" y="1676895"/>
          <a:ext cx="5000124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Prescribers (doctors &amp; nurses)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Pharmacists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Counsellors</a:t>
          </a:r>
        </a:p>
      </dsp:txBody>
      <dsp:txXfrm>
        <a:off x="0" y="1676895"/>
        <a:ext cx="5000124" cy="1035000"/>
      </dsp:txXfrm>
    </dsp:sp>
    <dsp:sp modelId="{FAED703A-A4B7-8D44-88F2-A5E41666B5D0}">
      <dsp:nvSpPr>
        <dsp:cNvPr id="0" name=""/>
        <dsp:cNvSpPr/>
      </dsp:nvSpPr>
      <dsp:spPr>
        <a:xfrm>
          <a:off x="0" y="2711895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Patients – parents / caregivers / adolescents</a:t>
          </a:r>
        </a:p>
      </dsp:txBody>
      <dsp:txXfrm>
        <a:off x="48481" y="2760376"/>
        <a:ext cx="4903162" cy="896166"/>
      </dsp:txXfrm>
    </dsp:sp>
    <dsp:sp modelId="{FCCED056-0E47-B149-82EE-35C95A62B508}">
      <dsp:nvSpPr>
        <dsp:cNvPr id="0" name=""/>
        <dsp:cNvSpPr/>
      </dsp:nvSpPr>
      <dsp:spPr>
        <a:xfrm>
          <a:off x="0" y="3777024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Treatment Action Campaign, Media, other civil society organisations</a:t>
          </a:r>
        </a:p>
      </dsp:txBody>
      <dsp:txXfrm>
        <a:off x="48481" y="3825505"/>
        <a:ext cx="4903162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E4FF7-5A70-C242-AA4D-8056D430108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17E9-E06B-9041-A296-9B2DB348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317E9-E06B-9041-A296-9B2DB34805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7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74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678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387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327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641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58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20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191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58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95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924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05E9-7B93-4158-B193-738987E9944D}" type="datetimeFigureOut">
              <a:rPr lang="en-ZA" smtClean="0"/>
              <a:t>2022/12/07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5D45-3531-4720-A6CF-3C7084BBA3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49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.uct.ac.z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ahivsoc.org/Subheader/Index/sahcs-guidelines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ewhivdrugs.org/post/pdtg-advocacy-video-for-communities-english-french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ndi.org/diseases/paediatric-hiv/" TargetMode="External"/><Relationship Id="rId2" Type="http://schemas.openxmlformats.org/officeDocument/2006/relationships/hyperlink" Target="https://youtu.be/ijnTlCZ-Ak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8845"/>
            <a:ext cx="7772400" cy="1470025"/>
          </a:xfrm>
        </p:spPr>
        <p:txBody>
          <a:bodyPr>
            <a:normAutofit/>
          </a:bodyPr>
          <a:lstStyle/>
          <a:p>
            <a:r>
              <a:rPr lang="en-ZA" sz="3600" dirty="0"/>
              <a:t>New pills, new rules</a:t>
            </a:r>
            <a:br>
              <a:rPr lang="en-ZA" sz="3600" dirty="0"/>
            </a:br>
            <a:r>
              <a:rPr lang="en-ZA" sz="3600" dirty="0"/>
              <a:t>What’s next for ARVs?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768752" cy="1752600"/>
          </a:xfrm>
        </p:spPr>
        <p:txBody>
          <a:bodyPr>
            <a:normAutofit/>
          </a:bodyPr>
          <a:lstStyle/>
          <a:p>
            <a:r>
              <a:rPr lang="en-US" sz="2400" dirty="0"/>
              <a:t>James Nuttall</a:t>
            </a:r>
          </a:p>
          <a:p>
            <a:r>
              <a:rPr lang="en-US" sz="1800" dirty="0" err="1"/>
              <a:t>Paediatric</a:t>
            </a:r>
            <a:r>
              <a:rPr lang="en-US" sz="1800" dirty="0"/>
              <a:t> Infectious Diseases Subspecialist</a:t>
            </a:r>
          </a:p>
          <a:p>
            <a:r>
              <a:rPr lang="en-US" sz="1800" dirty="0"/>
              <a:t>Red Cross War Memorial Children’s Hospital, </a:t>
            </a:r>
          </a:p>
          <a:p>
            <a:r>
              <a:rPr lang="en-US" sz="1800" dirty="0"/>
              <a:t>University of Cape Town</a:t>
            </a:r>
          </a:p>
        </p:txBody>
      </p:sp>
      <p:pic>
        <p:nvPicPr>
          <p:cNvPr id="4" name="Picture 6" descr="UCT logo cir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21443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dcros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0302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CFEC2-2067-D603-B874-2FC84DB6C73E}"/>
              </a:ext>
            </a:extLst>
          </p:cNvPr>
          <p:cNvSpPr txBox="1"/>
          <p:nvPr/>
        </p:nvSpPr>
        <p:spPr>
          <a:xfrm>
            <a:off x="2773883" y="5927764"/>
            <a:ext cx="4028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Bhekisisa</a:t>
            </a:r>
            <a:r>
              <a:rPr lang="en-US" sz="2000" b="1" dirty="0"/>
              <a:t> webinar 7 December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13A5E-B3B1-9B78-F266-9746B792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40364"/>
            <a:ext cx="1270000" cy="15748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A77FAD3-46AC-D342-5318-235AB301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71" y="5163263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9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2BAE1-3917-4F9D-67BF-8589641E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1" y="476672"/>
            <a:ext cx="9147401" cy="5133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DFF73-4ACA-B39D-DC1B-DA7E5E6EEB4C}"/>
              </a:ext>
            </a:extLst>
          </p:cNvPr>
          <p:cNvSpPr txBox="1"/>
          <p:nvPr/>
        </p:nvSpPr>
        <p:spPr>
          <a:xfrm>
            <a:off x="6084168" y="6196662"/>
            <a:ext cx="20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courtesy M. </a:t>
            </a:r>
            <a:r>
              <a:rPr lang="en-US" sz="1400" dirty="0" err="1"/>
              <a:t>Archary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709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66DF-2013-6BD1-5683-7D830ABC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ARVs for young children</a:t>
            </a:r>
            <a:br>
              <a:rPr lang="en-US" dirty="0"/>
            </a:br>
            <a:r>
              <a:rPr lang="en-US" dirty="0"/>
              <a:t>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15E2F-9923-38BC-39CC-B00BA5A6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Individual drug liquid formulations</a:t>
            </a:r>
          </a:p>
          <a:p>
            <a:pPr lvl="1"/>
            <a:r>
              <a:rPr lang="en-US" dirty="0"/>
              <a:t>Large volumes</a:t>
            </a:r>
          </a:p>
          <a:p>
            <a:pPr lvl="1"/>
            <a:r>
              <a:rPr lang="en-US" dirty="0"/>
              <a:t>Taste bad, poorly tolerated (spitting, vomiting)</a:t>
            </a:r>
          </a:p>
          <a:p>
            <a:pPr lvl="1"/>
            <a:r>
              <a:rPr lang="en-US" dirty="0"/>
              <a:t>Some require refrigeration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Often twice a day dosing (Lopinavir/ritonavir)</a:t>
            </a:r>
          </a:p>
          <a:p>
            <a:pPr lvl="1"/>
            <a:r>
              <a:rPr lang="en-US" dirty="0"/>
              <a:t>Adverse effects</a:t>
            </a:r>
          </a:p>
          <a:p>
            <a:endParaRPr lang="en-US" dirty="0"/>
          </a:p>
          <a:p>
            <a:r>
              <a:rPr lang="en-US" dirty="0"/>
              <a:t>Dispersible scored small combination tablets / Capsules containing granules for dispersion </a:t>
            </a:r>
          </a:p>
          <a:p>
            <a:pPr lvl="1"/>
            <a:r>
              <a:rPr lang="en-US" dirty="0"/>
              <a:t>Disperse in water or small amount of food</a:t>
            </a:r>
          </a:p>
          <a:p>
            <a:pPr lvl="1"/>
            <a:r>
              <a:rPr lang="en-US" dirty="0"/>
              <a:t>Better taste</a:t>
            </a:r>
          </a:p>
          <a:p>
            <a:pPr lvl="1"/>
            <a:r>
              <a:rPr lang="en-US" dirty="0"/>
              <a:t>Easier to store</a:t>
            </a:r>
          </a:p>
          <a:p>
            <a:pPr lvl="1"/>
            <a:r>
              <a:rPr lang="en-US" dirty="0"/>
              <a:t>Cheaper</a:t>
            </a:r>
          </a:p>
          <a:p>
            <a:pPr lvl="1"/>
            <a:r>
              <a:rPr lang="en-US" dirty="0"/>
              <a:t>Once daily dosing</a:t>
            </a:r>
          </a:p>
          <a:p>
            <a:pPr lvl="1"/>
            <a:r>
              <a:rPr lang="en-US" dirty="0"/>
              <a:t>More effective</a:t>
            </a:r>
          </a:p>
          <a:p>
            <a:pPr lvl="1"/>
            <a:r>
              <a:rPr lang="en-US" dirty="0"/>
              <a:t>Safer </a:t>
            </a:r>
          </a:p>
        </p:txBody>
      </p:sp>
    </p:spTree>
    <p:extLst>
      <p:ext uri="{BB962C8B-B14F-4D97-AF65-F5344CB8AC3E}">
        <p14:creationId xmlns:p14="http://schemas.microsoft.com/office/powerpoint/2010/main" val="282074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84EB4A-0BF1-9A01-9617-F05F4293EFC9}"/>
              </a:ext>
            </a:extLst>
          </p:cNvPr>
          <p:cNvSpPr txBox="1"/>
          <p:nvPr/>
        </p:nvSpPr>
        <p:spPr>
          <a:xfrm>
            <a:off x="7217900" y="6556398"/>
            <a:ext cx="1834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http://www.mic.uct.ac.za/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4E404-537B-2858-FDA1-0BAB884B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0" y="143521"/>
            <a:ext cx="9124546" cy="6482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E351DC-2A1A-D943-CBCB-732CDA334557}"/>
              </a:ext>
            </a:extLst>
          </p:cNvPr>
          <p:cNvSpPr txBox="1"/>
          <p:nvPr/>
        </p:nvSpPr>
        <p:spPr>
          <a:xfrm>
            <a:off x="3419872" y="6568043"/>
            <a:ext cx="3680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https://sahivsoc.org/Subheader/Index/sahcs-guidelines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39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7F609-3179-D6B7-C4FE-C0CB7213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1" y="332656"/>
            <a:ext cx="877447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3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988EA-685B-E8EE-CCF8-0A9D0DFB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2520280" cy="189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0E7BA6-BBDE-673D-D6A5-974BB937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7030"/>
            <a:ext cx="5079094" cy="3196226"/>
          </a:xfrm>
          <a:prstGeom prst="rect">
            <a:avLst/>
          </a:prstGeom>
        </p:spPr>
      </p:pic>
      <p:pic>
        <p:nvPicPr>
          <p:cNvPr id="4098" name="Picture 2" descr="Caregiver prepares 4-in-1 HIV treatment for child">
            <a:extLst>
              <a:ext uri="{FF2B5EF4-FFF2-40B4-BE49-F238E27FC236}">
                <a16:creationId xmlns:a16="http://schemas.microsoft.com/office/drawing/2014/main" id="{F4E3F4DE-8B24-5829-D65E-CDBEC768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10" y="1052736"/>
            <a:ext cx="2825468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5AE5A-82C4-7D5C-297A-725B05E20826}"/>
              </a:ext>
            </a:extLst>
          </p:cNvPr>
          <p:cNvSpPr txBox="1"/>
          <p:nvPr/>
        </p:nvSpPr>
        <p:spPr>
          <a:xfrm>
            <a:off x="3275856" y="692696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Abacavir + lamivudine </a:t>
            </a:r>
          </a:p>
          <a:p>
            <a:r>
              <a:rPr lang="en-US" sz="1400" b="1" dirty="0"/>
              <a:t>Scored dispersible tablet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44BCC-37D6-9667-9FB1-E4D644D4F509}"/>
              </a:ext>
            </a:extLst>
          </p:cNvPr>
          <p:cNvSpPr txBox="1"/>
          <p:nvPr/>
        </p:nvSpPr>
        <p:spPr>
          <a:xfrm>
            <a:off x="6121767" y="3121223"/>
            <a:ext cx="2467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4-in-1 ABC/3TC/LPV/r granules</a:t>
            </a:r>
          </a:p>
        </p:txBody>
      </p:sp>
    </p:spTree>
    <p:extLst>
      <p:ext uri="{BB962C8B-B14F-4D97-AF65-F5344CB8AC3E}">
        <p14:creationId xmlns:p14="http://schemas.microsoft.com/office/powerpoint/2010/main" val="210234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ED9D1D-9996-1E8E-E543-3C0B6E9A1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8" y="908720"/>
            <a:ext cx="9048792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9C0E5-C5E5-80C9-3F47-49817C5F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43" y="0"/>
            <a:ext cx="5529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5D44B-FD4D-D371-4A9C-3181D4A2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76200"/>
            <a:ext cx="58293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287F4-086A-9CE4-C093-8C5CAE0DF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3" y="532392"/>
            <a:ext cx="9082987" cy="42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5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37D00-81A1-E2C1-5BC1-B0002E77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Treatment literacy &amp; creating demand for accessing better ARV treatment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CBA99F-5F49-B2C1-08E8-517CA999C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13900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00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176C-92F0-DCD7-084A-F29DF14B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033C-73FD-AA91-D200-546A9CF6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HIV guidelines committee, Technical Working Group, National Department of Health, South Africa</a:t>
            </a:r>
          </a:p>
        </p:txBody>
      </p:sp>
    </p:spTree>
    <p:extLst>
      <p:ext uri="{BB962C8B-B14F-4D97-AF65-F5344CB8AC3E}">
        <p14:creationId xmlns:p14="http://schemas.microsoft.com/office/powerpoint/2010/main" val="339196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201FF4F-E48B-529C-7A16-48EA18C98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r="6944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43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CC4F-C3AC-D6F7-8544-98638259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Paediatric</a:t>
            </a:r>
            <a:r>
              <a:rPr lang="en-US" dirty="0"/>
              <a:t> DTG advocacy video </a:t>
            </a:r>
            <a:br>
              <a:rPr lang="en-US" dirty="0"/>
            </a:br>
            <a:r>
              <a:rPr lang="en-US" dirty="0"/>
              <a:t>for communities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5443F-2CD4-3636-4E32-75D090E96890}"/>
              </a:ext>
            </a:extLst>
          </p:cNvPr>
          <p:cNvSpPr txBox="1"/>
          <p:nvPr/>
        </p:nvSpPr>
        <p:spPr>
          <a:xfrm>
            <a:off x="282652" y="5939895"/>
            <a:ext cx="857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https://www.newhivdrugs.org/post/pdtg-advocacy-video-for-communities-english-french</a:t>
            </a:r>
            <a:r>
              <a:rPr lang="en-US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F5978B-D907-AF1C-D0F6-A285C517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4635"/>
            <a:ext cx="7236296" cy="40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D4AD72-7389-0F51-DC9E-628C27781D98}"/>
              </a:ext>
            </a:extLst>
          </p:cNvPr>
          <p:cNvSpPr txBox="1"/>
          <p:nvPr/>
        </p:nvSpPr>
        <p:spPr>
          <a:xfrm>
            <a:off x="2219016" y="6324585"/>
            <a:ext cx="664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Clinton Health Access Initiative: HIV new product introduction toolkit</a:t>
            </a:r>
          </a:p>
        </p:txBody>
      </p:sp>
    </p:spTree>
    <p:extLst>
      <p:ext uri="{BB962C8B-B14F-4D97-AF65-F5344CB8AC3E}">
        <p14:creationId xmlns:p14="http://schemas.microsoft.com/office/powerpoint/2010/main" val="66784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B081-014C-C2A4-E8D9-44171024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Drugs for Neglected Diseases </a:t>
            </a:r>
            <a:r>
              <a:rPr lang="en-US" sz="3200" i="1" dirty="0"/>
              <a:t>initiative (</a:t>
            </a:r>
            <a:r>
              <a:rPr lang="en-US" sz="3200" i="1" dirty="0" err="1"/>
              <a:t>DND</a:t>
            </a:r>
            <a:r>
              <a:rPr lang="en-US" sz="3200" dirty="0" err="1"/>
              <a:t>i</a:t>
            </a:r>
            <a:r>
              <a:rPr lang="en-US" sz="3200" i="1" dirty="0"/>
              <a:t>)</a:t>
            </a:r>
            <a:br>
              <a:rPr lang="en-US" sz="3200" i="1" dirty="0"/>
            </a:br>
            <a:r>
              <a:rPr lang="en-US" sz="2800" dirty="0"/>
              <a:t>Best science for the most neglected</a:t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70EBB0-FDDF-1180-D0D0-03AC6E329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easy-to-administer strawberry-</a:t>
            </a:r>
            <a:r>
              <a:rPr lang="en-US" dirty="0" err="1"/>
              <a:t>flavoured</a:t>
            </a:r>
            <a:r>
              <a:rPr lang="en-US" dirty="0"/>
              <a:t> combination of four ARV medicines</a:t>
            </a:r>
          </a:p>
          <a:p>
            <a:r>
              <a:rPr lang="en-US" dirty="0"/>
              <a:t>Partnership with Cipla</a:t>
            </a:r>
          </a:p>
          <a:p>
            <a:r>
              <a:rPr lang="en-US" dirty="0"/>
              <a:t>Registered in SA in June 2022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0A0AD-A743-E721-68EA-7E8152081BED}"/>
              </a:ext>
            </a:extLst>
          </p:cNvPr>
          <p:cNvSpPr txBox="1"/>
          <p:nvPr/>
        </p:nvSpPr>
        <p:spPr>
          <a:xfrm>
            <a:off x="2286000" y="61981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https://youtu.be/ijnTlCZ-Ak8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A042-141F-95A7-828D-BC35B04BF358}"/>
              </a:ext>
            </a:extLst>
          </p:cNvPr>
          <p:cNvSpPr txBox="1"/>
          <p:nvPr/>
        </p:nvSpPr>
        <p:spPr>
          <a:xfrm>
            <a:off x="2555776" y="11395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https://dndi.org/diseases/paediatric-hiv/</a:t>
            </a:r>
            <a:r>
              <a:rPr lang="en-US" dirty="0"/>
              <a:t> </a:t>
            </a:r>
          </a:p>
        </p:txBody>
      </p:sp>
      <p:pic>
        <p:nvPicPr>
          <p:cNvPr id="9" name="Picture 2" descr="Caregiver prepares 4-in-1 HIV treatment for child">
            <a:extLst>
              <a:ext uri="{FF2B5EF4-FFF2-40B4-BE49-F238E27FC236}">
                <a16:creationId xmlns:a16="http://schemas.microsoft.com/office/drawing/2014/main" id="{0D83BB95-64DE-0465-4CA8-FC0785AF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2564113" cy="17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3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87CE3-AE8B-3AF5-7F2D-96D29EA0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EDE5-4FD4-41BF-238F-1720A196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Southern African HIV Clinicians Society</a:t>
            </a:r>
          </a:p>
          <a:p>
            <a:pPr lvl="1"/>
            <a:r>
              <a:rPr lang="en-US" dirty="0"/>
              <a:t>Juliet Houghton</a:t>
            </a:r>
          </a:p>
          <a:p>
            <a:pPr lvl="1"/>
            <a:r>
              <a:rPr lang="en-US" dirty="0"/>
              <a:t>Child &amp; adolescent committee members</a:t>
            </a:r>
          </a:p>
          <a:p>
            <a:endParaRPr lang="en-US" dirty="0"/>
          </a:p>
          <a:p>
            <a:r>
              <a:rPr lang="en-US" dirty="0"/>
              <a:t>Medicines Information Centre / National HIV &amp; TB Health Care Worker Hotline</a:t>
            </a:r>
          </a:p>
          <a:p>
            <a:pPr lvl="1"/>
            <a:r>
              <a:rPr lang="en-US" dirty="0" err="1"/>
              <a:t>Anri</a:t>
            </a:r>
            <a:r>
              <a:rPr lang="en-US" dirty="0"/>
              <a:t> Uys</a:t>
            </a:r>
          </a:p>
          <a:p>
            <a:endParaRPr lang="en-US" dirty="0"/>
          </a:p>
          <a:p>
            <a:r>
              <a:rPr lang="en-US" dirty="0"/>
              <a:t>National Department of Health</a:t>
            </a:r>
          </a:p>
          <a:p>
            <a:pPr lvl="1"/>
            <a:r>
              <a:rPr lang="en-US" dirty="0"/>
              <a:t>HIV guidelines committee &amp; technical working group</a:t>
            </a:r>
          </a:p>
          <a:p>
            <a:pPr lvl="1"/>
            <a:r>
              <a:rPr lang="en-US" dirty="0"/>
              <a:t>Jeannette Wessels</a:t>
            </a:r>
          </a:p>
        </p:txBody>
      </p:sp>
    </p:spTree>
    <p:extLst>
      <p:ext uri="{BB962C8B-B14F-4D97-AF65-F5344CB8AC3E}">
        <p14:creationId xmlns:p14="http://schemas.microsoft.com/office/powerpoint/2010/main" val="248851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A716-08F6-F33C-43DE-E1E91A86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8DA3-5DD4-B986-F0CD-3B90C36B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big picture &amp; 95-95-95 targets</a:t>
            </a:r>
          </a:p>
          <a:p>
            <a:endParaRPr lang="en-US" dirty="0"/>
          </a:p>
          <a:p>
            <a:r>
              <a:rPr lang="en-US" dirty="0"/>
              <a:t>Key updates for children in 2023 SA HIV guidelines</a:t>
            </a:r>
          </a:p>
          <a:p>
            <a:endParaRPr lang="en-US" dirty="0"/>
          </a:p>
          <a:p>
            <a:r>
              <a:rPr lang="en-US" dirty="0"/>
              <a:t>Better ARV drugs &amp; formulations for young children</a:t>
            </a:r>
          </a:p>
          <a:p>
            <a:pPr lvl="1"/>
            <a:r>
              <a:rPr lang="en-US" dirty="0"/>
              <a:t>Scored dispersible tablets: ABC/3TC &amp; DTG</a:t>
            </a:r>
          </a:p>
          <a:p>
            <a:pPr lvl="1"/>
            <a:r>
              <a:rPr lang="en-US" dirty="0"/>
              <a:t>4-in-1 ABC/3TC/LPV/r capsule containing granules for dispersion in water/soft food</a:t>
            </a:r>
          </a:p>
          <a:p>
            <a:pPr lvl="1"/>
            <a:r>
              <a:rPr lang="en-US" dirty="0"/>
              <a:t>Starting ART and switching for those currently on ART</a:t>
            </a:r>
          </a:p>
          <a:p>
            <a:endParaRPr lang="en-US" dirty="0"/>
          </a:p>
          <a:p>
            <a:r>
              <a:rPr lang="en-US" dirty="0"/>
              <a:t>Treatment literacy &amp; creating demand for better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0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C3AD-62B2-BE10-179D-0675EE61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9F35-7CB2-979D-0294-E93A9A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Globally, since 2010, new HIV infections among children have declined by 52%, from 320 000 in 2010 to 160 000 in 2021</a:t>
            </a:r>
          </a:p>
          <a:p>
            <a:endParaRPr lang="en-US" dirty="0"/>
          </a:p>
          <a:p>
            <a:r>
              <a:rPr lang="en-US" dirty="0"/>
              <a:t>1.7 million children are living with HIV</a:t>
            </a:r>
          </a:p>
          <a:p>
            <a:endParaRPr lang="en-US" dirty="0"/>
          </a:p>
          <a:p>
            <a:r>
              <a:rPr lang="en-US" dirty="0"/>
              <a:t>In 2021, 52% of children had access to treatment vs 76% of adults (&gt;15 </a:t>
            </a:r>
            <a:r>
              <a:rPr lang="en-US" dirty="0" err="1"/>
              <a:t>yrs</a:t>
            </a:r>
            <a:r>
              <a:rPr lang="en-US" dirty="0"/>
              <a:t> of 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37F1F-0512-76BD-24E9-2FDA184B9A60}"/>
              </a:ext>
            </a:extLst>
          </p:cNvPr>
          <p:cNvSpPr txBox="1"/>
          <p:nvPr/>
        </p:nvSpPr>
        <p:spPr>
          <a:xfrm>
            <a:off x="5148064" y="6237312"/>
            <a:ext cx="282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UNAIDS Global HIV statistics</a:t>
            </a:r>
          </a:p>
        </p:txBody>
      </p:sp>
    </p:spTree>
    <p:extLst>
      <p:ext uri="{BB962C8B-B14F-4D97-AF65-F5344CB8AC3E}">
        <p14:creationId xmlns:p14="http://schemas.microsoft.com/office/powerpoint/2010/main" val="8936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4B19E-DC4E-064E-C0C9-5B758122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65" y="134330"/>
            <a:ext cx="7674070" cy="65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259A8-264C-FA21-CF9E-25C8F03A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065" y="0"/>
            <a:ext cx="4827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1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B1B50-0F23-9BA2-36FE-A8ED10E6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" y="116632"/>
            <a:ext cx="914844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F7D057-FF9A-1E12-82D2-41636AD2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0" y="260648"/>
            <a:ext cx="8510700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5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274D1-8B69-8A9F-2864-E5E84B41D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8" y="260648"/>
            <a:ext cx="884578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0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85905</TotalTime>
  <Words>375</Words>
  <Application>Microsoft Office PowerPoint</Application>
  <PresentationFormat>On-screen Show (4:3)</PresentationFormat>
  <Paragraphs>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New pills, new rules What’s next for ARVs?</vt:lpstr>
      <vt:lpstr>Disclosures</vt:lpstr>
      <vt:lpstr>Outline</vt:lpstr>
      <vt:lpstr>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ARVs for young children What’s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literacy &amp; creating demand for accessing better ARV treatment</vt:lpstr>
      <vt:lpstr>PowerPoint Presentation</vt:lpstr>
      <vt:lpstr>Paediatric DTG advocacy video  for communities </vt:lpstr>
      <vt:lpstr>Drugs for Neglected Diseases initiative (DNDi) Best science for the most neglected </vt:lpstr>
      <vt:lpstr>Acknowledgements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Stewardship at RCWMCH</dc:title>
  <dc:creator>Administrator</dc:creator>
  <cp:lastModifiedBy>Rosaline Daniel</cp:lastModifiedBy>
  <cp:revision>500</cp:revision>
  <cp:lastPrinted>2018-07-24T11:55:54Z</cp:lastPrinted>
  <dcterms:created xsi:type="dcterms:W3CDTF">2013-03-24T09:52:17Z</dcterms:created>
  <dcterms:modified xsi:type="dcterms:W3CDTF">2022-12-07T06:45:36Z</dcterms:modified>
</cp:coreProperties>
</file>