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8"/>
  </p:notesMasterIdLst>
  <p:sldIdLst>
    <p:sldId id="959" r:id="rId3"/>
    <p:sldId id="2030" r:id="rId4"/>
    <p:sldId id="2024" r:id="rId5"/>
    <p:sldId id="2028" r:id="rId6"/>
    <p:sldId id="2025" r:id="rId7"/>
    <p:sldId id="2026" r:id="rId8"/>
    <p:sldId id="2027" r:id="rId9"/>
    <p:sldId id="2029" r:id="rId10"/>
    <p:sldId id="2037" r:id="rId11"/>
    <p:sldId id="2031" r:id="rId12"/>
    <p:sldId id="2032" r:id="rId13"/>
    <p:sldId id="962" r:id="rId14"/>
    <p:sldId id="2023" r:id="rId15"/>
    <p:sldId id="2036" r:id="rId16"/>
    <p:sldId id="35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5FEB0F-769F-411B-8FCD-23148533D9DD}" name="Wesley Solomon" initials="WS" userId="3592957a8c7209a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ro Rousseau" initials="PR" lastIdx="2" clrIdx="0">
    <p:extLst>
      <p:ext uri="{19B8F6BF-5375-455C-9EA6-DF929625EA0E}">
        <p15:presenceInfo xmlns:p15="http://schemas.microsoft.com/office/powerpoint/2012/main" userId="Petro Rousse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1A9C9-4280-4AF0-BDB3-37FB12412E0F}" v="9" dt="2022-12-10T14:16:07.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19" autoAdjust="0"/>
    <p:restoredTop sz="95161"/>
  </p:normalViewPr>
  <p:slideViewPr>
    <p:cSldViewPr snapToGrid="0">
      <p:cViewPr varScale="1">
        <p:scale>
          <a:sx n="78" d="100"/>
          <a:sy n="78" d="100"/>
        </p:scale>
        <p:origin x="106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N. Crisp" userId="a2f95026-83ac-4616-b188-e27a49112827" providerId="ADAL" clId="{3771A9C9-4280-4AF0-BDB3-37FB12412E0F}"/>
    <pc:docChg chg="custSel addSld delSld modSld">
      <pc:chgData name="Nicholas N. Crisp" userId="a2f95026-83ac-4616-b188-e27a49112827" providerId="ADAL" clId="{3771A9C9-4280-4AF0-BDB3-37FB12412E0F}" dt="2022-12-10T14:22:30.256" v="677" actId="14100"/>
      <pc:docMkLst>
        <pc:docMk/>
      </pc:docMkLst>
      <pc:sldChg chg="addSp delSp modSp mod">
        <pc:chgData name="Nicholas N. Crisp" userId="a2f95026-83ac-4616-b188-e27a49112827" providerId="ADAL" clId="{3771A9C9-4280-4AF0-BDB3-37FB12412E0F}" dt="2022-12-10T11:40:46.626" v="104" actId="1035"/>
        <pc:sldMkLst>
          <pc:docMk/>
          <pc:sldMk cId="4020109637" sldId="959"/>
        </pc:sldMkLst>
        <pc:spChg chg="del mod">
          <ac:chgData name="Nicholas N. Crisp" userId="a2f95026-83ac-4616-b188-e27a49112827" providerId="ADAL" clId="{3771A9C9-4280-4AF0-BDB3-37FB12412E0F}" dt="2022-12-10T11:39:47.348" v="22" actId="478"/>
          <ac:spMkLst>
            <pc:docMk/>
            <pc:sldMk cId="4020109637" sldId="959"/>
            <ac:spMk id="4" creationId="{86C9D469-7976-4826-87B0-2DA91411E520}"/>
          </ac:spMkLst>
        </pc:spChg>
        <pc:spChg chg="mod">
          <ac:chgData name="Nicholas N. Crisp" userId="a2f95026-83ac-4616-b188-e27a49112827" providerId="ADAL" clId="{3771A9C9-4280-4AF0-BDB3-37FB12412E0F}" dt="2022-12-10T11:40:35.884" v="98" actId="1036"/>
          <ac:spMkLst>
            <pc:docMk/>
            <pc:sldMk cId="4020109637" sldId="959"/>
            <ac:spMk id="6" creationId="{710DD6B2-8BC4-41D6-BE01-0D3BD23E8DFE}"/>
          </ac:spMkLst>
        </pc:spChg>
        <pc:picChg chg="add mod">
          <ac:chgData name="Nicholas N. Crisp" userId="a2f95026-83ac-4616-b188-e27a49112827" providerId="ADAL" clId="{3771A9C9-4280-4AF0-BDB3-37FB12412E0F}" dt="2022-12-10T11:37:45.477" v="7" actId="1036"/>
          <ac:picMkLst>
            <pc:docMk/>
            <pc:sldMk cId="4020109637" sldId="959"/>
            <ac:picMk id="2" creationId="{DB3C7A78-B3E1-81B5-D2AF-9B7C4FECCFFA}"/>
          </ac:picMkLst>
        </pc:picChg>
        <pc:picChg chg="add mod">
          <ac:chgData name="Nicholas N. Crisp" userId="a2f95026-83ac-4616-b188-e27a49112827" providerId="ADAL" clId="{3771A9C9-4280-4AF0-BDB3-37FB12412E0F}" dt="2022-12-10T11:37:40.885" v="1" actId="1076"/>
          <ac:picMkLst>
            <pc:docMk/>
            <pc:sldMk cId="4020109637" sldId="959"/>
            <ac:picMk id="3" creationId="{54A7D015-3256-460C-4E28-DE2B0565DA5A}"/>
          </ac:picMkLst>
        </pc:picChg>
        <pc:picChg chg="add mod modCrop">
          <ac:chgData name="Nicholas N. Crisp" userId="a2f95026-83ac-4616-b188-e27a49112827" providerId="ADAL" clId="{3771A9C9-4280-4AF0-BDB3-37FB12412E0F}" dt="2022-12-10T11:40:46.626" v="104" actId="1035"/>
          <ac:picMkLst>
            <pc:docMk/>
            <pc:sldMk cId="4020109637" sldId="959"/>
            <ac:picMk id="5" creationId="{907E2F18-DA5F-F202-3090-01840DFDC5F9}"/>
          </ac:picMkLst>
        </pc:picChg>
      </pc:sldChg>
      <pc:sldChg chg="add">
        <pc:chgData name="Nicholas N. Crisp" userId="a2f95026-83ac-4616-b188-e27a49112827" providerId="ADAL" clId="{3771A9C9-4280-4AF0-BDB3-37FB12412E0F}" dt="2022-12-10T14:13:03.932" v="366"/>
        <pc:sldMkLst>
          <pc:docMk/>
          <pc:sldMk cId="733845160" sldId="962"/>
        </pc:sldMkLst>
      </pc:sldChg>
      <pc:sldChg chg="addSp delSp modSp del mod">
        <pc:chgData name="Nicholas N. Crisp" userId="a2f95026-83ac-4616-b188-e27a49112827" providerId="ADAL" clId="{3771A9C9-4280-4AF0-BDB3-37FB12412E0F}" dt="2022-12-10T14:12:58.863" v="365" actId="2696"/>
        <pc:sldMkLst>
          <pc:docMk/>
          <pc:sldMk cId="1590010886" sldId="962"/>
        </pc:sldMkLst>
        <pc:spChg chg="del">
          <ac:chgData name="Nicholas N. Crisp" userId="a2f95026-83ac-4616-b188-e27a49112827" providerId="ADAL" clId="{3771A9C9-4280-4AF0-BDB3-37FB12412E0F}" dt="2022-12-10T11:41:51.048" v="167" actId="478"/>
          <ac:spMkLst>
            <pc:docMk/>
            <pc:sldMk cId="1590010886" sldId="962"/>
            <ac:spMk id="2" creationId="{8A24F3C2-71F2-689B-0ED8-05ECF681F4DC}"/>
          </ac:spMkLst>
        </pc:spChg>
        <pc:spChg chg="mod">
          <ac:chgData name="Nicholas N. Crisp" userId="a2f95026-83ac-4616-b188-e27a49112827" providerId="ADAL" clId="{3771A9C9-4280-4AF0-BDB3-37FB12412E0F}" dt="2022-12-10T11:42:27.046" v="192" actId="20577"/>
          <ac:spMkLst>
            <pc:docMk/>
            <pc:sldMk cId="1590010886" sldId="962"/>
            <ac:spMk id="3" creationId="{6C4A88A3-A0DC-145C-A68E-EC76CBEEC6B7}"/>
          </ac:spMkLst>
        </pc:spChg>
        <pc:spChg chg="add mod">
          <ac:chgData name="Nicholas N. Crisp" userId="a2f95026-83ac-4616-b188-e27a49112827" providerId="ADAL" clId="{3771A9C9-4280-4AF0-BDB3-37FB12412E0F}" dt="2022-12-10T11:41:51.048" v="167" actId="478"/>
          <ac:spMkLst>
            <pc:docMk/>
            <pc:sldMk cId="1590010886" sldId="962"/>
            <ac:spMk id="5" creationId="{109740A4-A60D-3A55-1DF2-A97C4A075A5E}"/>
          </ac:spMkLst>
        </pc:spChg>
      </pc:sldChg>
      <pc:sldChg chg="modSp add mod">
        <pc:chgData name="Nicholas N. Crisp" userId="a2f95026-83ac-4616-b188-e27a49112827" providerId="ADAL" clId="{3771A9C9-4280-4AF0-BDB3-37FB12412E0F}" dt="2022-12-10T14:17:50.868" v="582" actId="5793"/>
        <pc:sldMkLst>
          <pc:docMk/>
          <pc:sldMk cId="886617811" sldId="2023"/>
        </pc:sldMkLst>
        <pc:spChg chg="mod">
          <ac:chgData name="Nicholas N. Crisp" userId="a2f95026-83ac-4616-b188-e27a49112827" providerId="ADAL" clId="{3771A9C9-4280-4AF0-BDB3-37FB12412E0F}" dt="2022-12-10T14:17:50.868" v="582" actId="5793"/>
          <ac:spMkLst>
            <pc:docMk/>
            <pc:sldMk cId="886617811" sldId="2023"/>
            <ac:spMk id="2" creationId="{5554BD0B-1D49-9482-A15A-6906EDAAEF58}"/>
          </ac:spMkLst>
        </pc:spChg>
      </pc:sldChg>
      <pc:sldChg chg="modSp del mod">
        <pc:chgData name="Nicholas N. Crisp" userId="a2f95026-83ac-4616-b188-e27a49112827" providerId="ADAL" clId="{3771A9C9-4280-4AF0-BDB3-37FB12412E0F}" dt="2022-12-10T14:12:58.863" v="365" actId="2696"/>
        <pc:sldMkLst>
          <pc:docMk/>
          <pc:sldMk cId="1980397445" sldId="2023"/>
        </pc:sldMkLst>
        <pc:spChg chg="mod">
          <ac:chgData name="Nicholas N. Crisp" userId="a2f95026-83ac-4616-b188-e27a49112827" providerId="ADAL" clId="{3771A9C9-4280-4AF0-BDB3-37FB12412E0F}" dt="2022-12-10T11:42:43.744" v="212" actId="20577"/>
          <ac:spMkLst>
            <pc:docMk/>
            <pc:sldMk cId="1980397445" sldId="2023"/>
            <ac:spMk id="3" creationId="{7BA55C16-E9B6-F818-9460-F33B85F178EC}"/>
          </ac:spMkLst>
        </pc:spChg>
      </pc:sldChg>
      <pc:sldChg chg="modSp mod">
        <pc:chgData name="Nicholas N. Crisp" userId="a2f95026-83ac-4616-b188-e27a49112827" providerId="ADAL" clId="{3771A9C9-4280-4AF0-BDB3-37FB12412E0F}" dt="2022-12-10T14:19:06.797" v="607" actId="1035"/>
        <pc:sldMkLst>
          <pc:docMk/>
          <pc:sldMk cId="2787132130" sldId="2024"/>
        </pc:sldMkLst>
        <pc:spChg chg="mod">
          <ac:chgData name="Nicholas N. Crisp" userId="a2f95026-83ac-4616-b188-e27a49112827" providerId="ADAL" clId="{3771A9C9-4280-4AF0-BDB3-37FB12412E0F}" dt="2022-12-10T14:13:49.096" v="384" actId="20577"/>
          <ac:spMkLst>
            <pc:docMk/>
            <pc:sldMk cId="2787132130" sldId="2024"/>
            <ac:spMk id="4" creationId="{17D75551-D4E7-E927-BC90-4D460AF70AE9}"/>
          </ac:spMkLst>
        </pc:spChg>
        <pc:spChg chg="mod">
          <ac:chgData name="Nicholas N. Crisp" userId="a2f95026-83ac-4616-b188-e27a49112827" providerId="ADAL" clId="{3771A9C9-4280-4AF0-BDB3-37FB12412E0F}" dt="2022-12-10T14:19:06.797" v="607" actId="1035"/>
          <ac:spMkLst>
            <pc:docMk/>
            <pc:sldMk cId="2787132130" sldId="2024"/>
            <ac:spMk id="6" creationId="{56E4D8F0-8189-4F68-A048-BD9DCA16698C}"/>
          </ac:spMkLst>
        </pc:spChg>
      </pc:sldChg>
      <pc:sldChg chg="modSp mod">
        <pc:chgData name="Nicholas N. Crisp" userId="a2f95026-83ac-4616-b188-e27a49112827" providerId="ADAL" clId="{3771A9C9-4280-4AF0-BDB3-37FB12412E0F}" dt="2022-12-10T14:19:33.482" v="610" actId="14100"/>
        <pc:sldMkLst>
          <pc:docMk/>
          <pc:sldMk cId="2579319225" sldId="2025"/>
        </pc:sldMkLst>
        <pc:spChg chg="mod">
          <ac:chgData name="Nicholas N. Crisp" userId="a2f95026-83ac-4616-b188-e27a49112827" providerId="ADAL" clId="{3771A9C9-4280-4AF0-BDB3-37FB12412E0F}" dt="2022-12-10T14:14:31.394" v="412" actId="14100"/>
          <ac:spMkLst>
            <pc:docMk/>
            <pc:sldMk cId="2579319225" sldId="2025"/>
            <ac:spMk id="4" creationId="{17D75551-D4E7-E927-BC90-4D460AF70AE9}"/>
          </ac:spMkLst>
        </pc:spChg>
        <pc:spChg chg="mod">
          <ac:chgData name="Nicholas N. Crisp" userId="a2f95026-83ac-4616-b188-e27a49112827" providerId="ADAL" clId="{3771A9C9-4280-4AF0-BDB3-37FB12412E0F}" dt="2022-12-10T14:19:33.482" v="610" actId="14100"/>
          <ac:spMkLst>
            <pc:docMk/>
            <pc:sldMk cId="2579319225" sldId="2025"/>
            <ac:spMk id="9" creationId="{B42CC48E-04C1-0D68-FFC7-2E6722757C4C}"/>
          </ac:spMkLst>
        </pc:spChg>
      </pc:sldChg>
      <pc:sldChg chg="modSp mod">
        <pc:chgData name="Nicholas N. Crisp" userId="a2f95026-83ac-4616-b188-e27a49112827" providerId="ADAL" clId="{3771A9C9-4280-4AF0-BDB3-37FB12412E0F}" dt="2022-12-10T14:20:09.290" v="614" actId="255"/>
        <pc:sldMkLst>
          <pc:docMk/>
          <pc:sldMk cId="1490329161" sldId="2026"/>
        </pc:sldMkLst>
        <pc:spChg chg="mod">
          <ac:chgData name="Nicholas N. Crisp" userId="a2f95026-83ac-4616-b188-e27a49112827" providerId="ADAL" clId="{3771A9C9-4280-4AF0-BDB3-37FB12412E0F}" dt="2022-12-10T14:20:09.290" v="614" actId="255"/>
          <ac:spMkLst>
            <pc:docMk/>
            <pc:sldMk cId="1490329161" sldId="2026"/>
            <ac:spMk id="3" creationId="{7BA55C16-E9B6-F818-9460-F33B85F178EC}"/>
          </ac:spMkLst>
        </pc:spChg>
      </pc:sldChg>
      <pc:sldChg chg="modSp mod">
        <pc:chgData name="Nicholas N. Crisp" userId="a2f95026-83ac-4616-b188-e27a49112827" providerId="ADAL" clId="{3771A9C9-4280-4AF0-BDB3-37FB12412E0F}" dt="2022-12-10T14:20:31.281" v="617" actId="14100"/>
        <pc:sldMkLst>
          <pc:docMk/>
          <pc:sldMk cId="2277354332" sldId="2027"/>
        </pc:sldMkLst>
        <pc:spChg chg="mod">
          <ac:chgData name="Nicholas N. Crisp" userId="a2f95026-83ac-4616-b188-e27a49112827" providerId="ADAL" clId="{3771A9C9-4280-4AF0-BDB3-37FB12412E0F}" dt="2022-12-10T14:20:31.281" v="617" actId="14100"/>
          <ac:spMkLst>
            <pc:docMk/>
            <pc:sldMk cId="2277354332" sldId="2027"/>
            <ac:spMk id="3" creationId="{7BA55C16-E9B6-F818-9460-F33B85F178EC}"/>
          </ac:spMkLst>
        </pc:spChg>
      </pc:sldChg>
      <pc:sldChg chg="modSp mod">
        <pc:chgData name="Nicholas N. Crisp" userId="a2f95026-83ac-4616-b188-e27a49112827" providerId="ADAL" clId="{3771A9C9-4280-4AF0-BDB3-37FB12412E0F}" dt="2022-12-10T14:19:20.271" v="609" actId="20577"/>
        <pc:sldMkLst>
          <pc:docMk/>
          <pc:sldMk cId="145426990" sldId="2028"/>
        </pc:sldMkLst>
        <pc:spChg chg="mod">
          <ac:chgData name="Nicholas N. Crisp" userId="a2f95026-83ac-4616-b188-e27a49112827" providerId="ADAL" clId="{3771A9C9-4280-4AF0-BDB3-37FB12412E0F}" dt="2022-12-10T14:13:58.907" v="391" actId="20577"/>
          <ac:spMkLst>
            <pc:docMk/>
            <pc:sldMk cId="145426990" sldId="2028"/>
            <ac:spMk id="4" creationId="{17D75551-D4E7-E927-BC90-4D460AF70AE9}"/>
          </ac:spMkLst>
        </pc:spChg>
        <pc:spChg chg="mod">
          <ac:chgData name="Nicholas N. Crisp" userId="a2f95026-83ac-4616-b188-e27a49112827" providerId="ADAL" clId="{3771A9C9-4280-4AF0-BDB3-37FB12412E0F}" dt="2022-12-10T14:19:20.271" v="609" actId="20577"/>
          <ac:spMkLst>
            <pc:docMk/>
            <pc:sldMk cId="145426990" sldId="2028"/>
            <ac:spMk id="6" creationId="{56E4D8F0-8189-4F68-A048-BD9DCA16698C}"/>
          </ac:spMkLst>
        </pc:spChg>
      </pc:sldChg>
      <pc:sldChg chg="modSp mod">
        <pc:chgData name="Nicholas N. Crisp" userId="a2f95026-83ac-4616-b188-e27a49112827" providerId="ADAL" clId="{3771A9C9-4280-4AF0-BDB3-37FB12412E0F}" dt="2022-12-10T14:20:52.398" v="620" actId="255"/>
        <pc:sldMkLst>
          <pc:docMk/>
          <pc:sldMk cId="319078689" sldId="2029"/>
        </pc:sldMkLst>
        <pc:spChg chg="mod">
          <ac:chgData name="Nicholas N. Crisp" userId="a2f95026-83ac-4616-b188-e27a49112827" providerId="ADAL" clId="{3771A9C9-4280-4AF0-BDB3-37FB12412E0F}" dt="2022-12-10T14:20:52.398" v="620" actId="255"/>
          <ac:spMkLst>
            <pc:docMk/>
            <pc:sldMk cId="319078689" sldId="2029"/>
            <ac:spMk id="6" creationId="{56E4D8F0-8189-4F68-A048-BD9DCA16698C}"/>
          </ac:spMkLst>
        </pc:spChg>
      </pc:sldChg>
      <pc:sldChg chg="modSp mod">
        <pc:chgData name="Nicholas N. Crisp" userId="a2f95026-83ac-4616-b188-e27a49112827" providerId="ADAL" clId="{3771A9C9-4280-4AF0-BDB3-37FB12412E0F}" dt="2022-12-10T14:18:29.815" v="593" actId="20577"/>
        <pc:sldMkLst>
          <pc:docMk/>
          <pc:sldMk cId="1802460069" sldId="2030"/>
        </pc:sldMkLst>
        <pc:spChg chg="mod">
          <ac:chgData name="Nicholas N. Crisp" userId="a2f95026-83ac-4616-b188-e27a49112827" providerId="ADAL" clId="{3771A9C9-4280-4AF0-BDB3-37FB12412E0F}" dt="2022-12-10T14:18:29.815" v="593" actId="20577"/>
          <ac:spMkLst>
            <pc:docMk/>
            <pc:sldMk cId="1802460069" sldId="2030"/>
            <ac:spMk id="3" creationId="{B24C7483-FFA0-6C74-FA5C-62F665073653}"/>
          </ac:spMkLst>
        </pc:spChg>
      </pc:sldChg>
      <pc:sldChg chg="modSp mod">
        <pc:chgData name="Nicholas N. Crisp" userId="a2f95026-83ac-4616-b188-e27a49112827" providerId="ADAL" clId="{3771A9C9-4280-4AF0-BDB3-37FB12412E0F}" dt="2022-12-10T14:22:30.256" v="677" actId="14100"/>
        <pc:sldMkLst>
          <pc:docMk/>
          <pc:sldMk cId="4169190583" sldId="2031"/>
        </pc:sldMkLst>
        <pc:spChg chg="mod">
          <ac:chgData name="Nicholas N. Crisp" userId="a2f95026-83ac-4616-b188-e27a49112827" providerId="ADAL" clId="{3771A9C9-4280-4AF0-BDB3-37FB12412E0F}" dt="2022-12-10T14:22:14.844" v="650" actId="14100"/>
          <ac:spMkLst>
            <pc:docMk/>
            <pc:sldMk cId="4169190583" sldId="2031"/>
            <ac:spMk id="6" creationId="{56E4D8F0-8189-4F68-A048-BD9DCA16698C}"/>
          </ac:spMkLst>
        </pc:spChg>
        <pc:graphicFrameChg chg="mod modGraphic">
          <ac:chgData name="Nicholas N. Crisp" userId="a2f95026-83ac-4616-b188-e27a49112827" providerId="ADAL" clId="{3771A9C9-4280-4AF0-BDB3-37FB12412E0F}" dt="2022-12-10T14:22:30.256" v="677" actId="14100"/>
          <ac:graphicFrameMkLst>
            <pc:docMk/>
            <pc:sldMk cId="4169190583" sldId="2031"/>
            <ac:graphicFrameMk id="15" creationId="{F347D037-CE5B-B82A-3699-35DB6E211A44}"/>
          </ac:graphicFrameMkLst>
        </pc:graphicFrameChg>
        <pc:picChg chg="mod">
          <ac:chgData name="Nicholas N. Crisp" userId="a2f95026-83ac-4616-b188-e27a49112827" providerId="ADAL" clId="{3771A9C9-4280-4AF0-BDB3-37FB12412E0F}" dt="2022-12-10T14:22:10.560" v="649" actId="1037"/>
          <ac:picMkLst>
            <pc:docMk/>
            <pc:sldMk cId="4169190583" sldId="2031"/>
            <ac:picMk id="12" creationId="{B6AEDB41-E52D-ADC5-C15B-514EA7EFE319}"/>
          </ac:picMkLst>
        </pc:picChg>
      </pc:sldChg>
      <pc:sldChg chg="modSp mod">
        <pc:chgData name="Nicholas N. Crisp" userId="a2f95026-83ac-4616-b188-e27a49112827" providerId="ADAL" clId="{3771A9C9-4280-4AF0-BDB3-37FB12412E0F}" dt="2022-12-10T14:17:19.507" v="581" actId="14100"/>
        <pc:sldMkLst>
          <pc:docMk/>
          <pc:sldMk cId="773196790" sldId="2032"/>
        </pc:sldMkLst>
        <pc:spChg chg="mod">
          <ac:chgData name="Nicholas N. Crisp" userId="a2f95026-83ac-4616-b188-e27a49112827" providerId="ADAL" clId="{3771A9C9-4280-4AF0-BDB3-37FB12412E0F}" dt="2022-12-10T14:17:11.073" v="579" actId="1038"/>
          <ac:spMkLst>
            <pc:docMk/>
            <pc:sldMk cId="773196790" sldId="2032"/>
            <ac:spMk id="5" creationId="{E8BA7E67-8C35-8670-1374-7885E0E0D778}"/>
          </ac:spMkLst>
        </pc:spChg>
        <pc:spChg chg="mod">
          <ac:chgData name="Nicholas N. Crisp" userId="a2f95026-83ac-4616-b188-e27a49112827" providerId="ADAL" clId="{3771A9C9-4280-4AF0-BDB3-37FB12412E0F}" dt="2022-12-10T14:17:15.751" v="580" actId="14100"/>
          <ac:spMkLst>
            <pc:docMk/>
            <pc:sldMk cId="773196790" sldId="2032"/>
            <ac:spMk id="6" creationId="{56E4D8F0-8189-4F68-A048-BD9DCA16698C}"/>
          </ac:spMkLst>
        </pc:spChg>
        <pc:spChg chg="mod">
          <ac:chgData name="Nicholas N. Crisp" userId="a2f95026-83ac-4616-b188-e27a49112827" providerId="ADAL" clId="{3771A9C9-4280-4AF0-BDB3-37FB12412E0F}" dt="2022-12-10T14:17:19.507" v="581" actId="14100"/>
          <ac:spMkLst>
            <pc:docMk/>
            <pc:sldMk cId="773196790" sldId="2032"/>
            <ac:spMk id="10" creationId="{6376BA1D-D5CA-2A47-FF08-CC4B07F50722}"/>
          </ac:spMkLst>
        </pc:spChg>
        <pc:grpChg chg="mod">
          <ac:chgData name="Nicholas N. Crisp" userId="a2f95026-83ac-4616-b188-e27a49112827" providerId="ADAL" clId="{3771A9C9-4280-4AF0-BDB3-37FB12412E0F}" dt="2022-12-10T14:16:38.082" v="527" actId="1037"/>
          <ac:grpSpMkLst>
            <pc:docMk/>
            <pc:sldMk cId="773196790" sldId="2032"/>
            <ac:grpSpMk id="15" creationId="{36BAF001-C29A-0EBB-F1F1-4299A39A4125}"/>
          </ac:grpSpMkLst>
        </pc:grpChg>
        <pc:picChg chg="mod">
          <ac:chgData name="Nicholas N. Crisp" userId="a2f95026-83ac-4616-b188-e27a49112827" providerId="ADAL" clId="{3771A9C9-4280-4AF0-BDB3-37FB12412E0F}" dt="2022-12-10T14:16:38.082" v="527" actId="1037"/>
          <ac:picMkLst>
            <pc:docMk/>
            <pc:sldMk cId="773196790" sldId="2032"/>
            <ac:picMk id="3" creationId="{9FC6AAA1-838A-1451-198D-05626066C474}"/>
          </ac:picMkLst>
        </pc:picChg>
      </pc:sldChg>
      <pc:sldChg chg="add del">
        <pc:chgData name="Nicholas N. Crisp" userId="a2f95026-83ac-4616-b188-e27a49112827" providerId="ADAL" clId="{3771A9C9-4280-4AF0-BDB3-37FB12412E0F}" dt="2022-12-10T14:18:03.105" v="586" actId="47"/>
        <pc:sldMkLst>
          <pc:docMk/>
          <pc:sldMk cId="3688739091" sldId="2034"/>
        </pc:sldMkLst>
      </pc:sldChg>
      <pc:sldChg chg="modSp del mod">
        <pc:chgData name="Nicholas N. Crisp" userId="a2f95026-83ac-4616-b188-e27a49112827" providerId="ADAL" clId="{3771A9C9-4280-4AF0-BDB3-37FB12412E0F}" dt="2022-12-10T14:12:58.863" v="365" actId="2696"/>
        <pc:sldMkLst>
          <pc:docMk/>
          <pc:sldMk cId="4116913010" sldId="2034"/>
        </pc:sldMkLst>
        <pc:spChg chg="mod">
          <ac:chgData name="Nicholas N. Crisp" userId="a2f95026-83ac-4616-b188-e27a49112827" providerId="ADAL" clId="{3771A9C9-4280-4AF0-BDB3-37FB12412E0F}" dt="2022-12-10T11:45:11.650" v="299" actId="20577"/>
          <ac:spMkLst>
            <pc:docMk/>
            <pc:sldMk cId="4116913010" sldId="2034"/>
            <ac:spMk id="3" creationId="{F13F2FEF-0D76-4249-0AAA-11710BCDD25F}"/>
          </ac:spMkLst>
        </pc:spChg>
      </pc:sldChg>
      <pc:sldChg chg="modSp del mod">
        <pc:chgData name="Nicholas N. Crisp" userId="a2f95026-83ac-4616-b188-e27a49112827" providerId="ADAL" clId="{3771A9C9-4280-4AF0-BDB3-37FB12412E0F}" dt="2022-12-10T14:12:58.863" v="365" actId="2696"/>
        <pc:sldMkLst>
          <pc:docMk/>
          <pc:sldMk cId="3630741240" sldId="2036"/>
        </pc:sldMkLst>
        <pc:spChg chg="mod">
          <ac:chgData name="Nicholas N. Crisp" userId="a2f95026-83ac-4616-b188-e27a49112827" providerId="ADAL" clId="{3771A9C9-4280-4AF0-BDB3-37FB12412E0F}" dt="2022-12-10T11:43:10.847" v="222" actId="20577"/>
          <ac:spMkLst>
            <pc:docMk/>
            <pc:sldMk cId="3630741240" sldId="2036"/>
            <ac:spMk id="2" creationId="{CE4700A8-4606-725A-662B-DDAE3667D7E0}"/>
          </ac:spMkLst>
        </pc:spChg>
      </pc:sldChg>
      <pc:sldChg chg="modSp add mod">
        <pc:chgData name="Nicholas N. Crisp" userId="a2f95026-83ac-4616-b188-e27a49112827" providerId="ADAL" clId="{3771A9C9-4280-4AF0-BDB3-37FB12412E0F}" dt="2022-12-10T14:17:56.871" v="585" actId="20577"/>
        <pc:sldMkLst>
          <pc:docMk/>
          <pc:sldMk cId="3978475989" sldId="2036"/>
        </pc:sldMkLst>
        <pc:spChg chg="mod">
          <ac:chgData name="Nicholas N. Crisp" userId="a2f95026-83ac-4616-b188-e27a49112827" providerId="ADAL" clId="{3771A9C9-4280-4AF0-BDB3-37FB12412E0F}" dt="2022-12-10T14:17:56.871" v="585" actId="20577"/>
          <ac:spMkLst>
            <pc:docMk/>
            <pc:sldMk cId="3978475989" sldId="2036"/>
            <ac:spMk id="2" creationId="{CE4700A8-4606-725A-662B-DDAE3667D7E0}"/>
          </ac:spMkLst>
        </pc:spChg>
      </pc:sldChg>
      <pc:sldChg chg="modSp mod">
        <pc:chgData name="Nicholas N. Crisp" userId="a2f95026-83ac-4616-b188-e27a49112827" providerId="ADAL" clId="{3771A9C9-4280-4AF0-BDB3-37FB12412E0F}" dt="2022-12-10T14:21:09.340" v="622" actId="255"/>
        <pc:sldMkLst>
          <pc:docMk/>
          <pc:sldMk cId="633892424" sldId="2037"/>
        </pc:sldMkLst>
        <pc:spChg chg="mod">
          <ac:chgData name="Nicholas N. Crisp" userId="a2f95026-83ac-4616-b188-e27a49112827" providerId="ADAL" clId="{3771A9C9-4280-4AF0-BDB3-37FB12412E0F}" dt="2022-12-10T14:15:10.574" v="434" actId="14100"/>
          <ac:spMkLst>
            <pc:docMk/>
            <pc:sldMk cId="633892424" sldId="2037"/>
            <ac:spMk id="2" creationId="{CCE45284-CCBA-CE30-C65A-269C59FB780E}"/>
          </ac:spMkLst>
        </pc:spChg>
        <pc:spChg chg="mod">
          <ac:chgData name="Nicholas N. Crisp" userId="a2f95026-83ac-4616-b188-e27a49112827" providerId="ADAL" clId="{3771A9C9-4280-4AF0-BDB3-37FB12412E0F}" dt="2022-12-10T14:21:09.340" v="622" actId="255"/>
          <ac:spMkLst>
            <pc:docMk/>
            <pc:sldMk cId="633892424" sldId="2037"/>
            <ac:spMk id="3" creationId="{D5876D00-E9A0-E5B0-AE59-67E520BF705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doh-my.sharepoint.com/personal/nicholas_crisp_health_gov_za/Documents/Documents/BRANCH%20matters/Bill%20and%20White%20Paper/Health%20Consolidated%20Expenditur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ZA" b="1"/>
              <a:t>TOTAL HEALTH SPENDING SOUTH AFRICA</a:t>
            </a:r>
            <a:r>
              <a:rPr lang="en-ZA" b="1" baseline="0"/>
              <a:t> (RAND) (FY08/09 TO FY24/25)</a:t>
            </a:r>
          </a:p>
          <a:p>
            <a:pPr>
              <a:defRPr b="1"/>
            </a:pPr>
            <a:endParaRPr lang="en-ZA"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Sheet2!$A$43</c:f>
              <c:strCache>
                <c:ptCount val="1"/>
                <c:pt idx="0">
                  <c:v>Total public sector health</c:v>
                </c:pt>
              </c:strCache>
            </c:strRef>
          </c:tx>
          <c:spPr>
            <a:ln w="28575" cap="rnd">
              <a:solidFill>
                <a:schemeClr val="accent1"/>
              </a:solidFill>
              <a:round/>
            </a:ln>
            <a:effectLst/>
          </c:spPr>
          <c:marker>
            <c:symbol val="none"/>
          </c:marker>
          <c:cat>
            <c:strRef>
              <c:f>Sheet2!$B$42:$R$42</c:f>
              <c:strCache>
                <c:ptCount val="17"/>
                <c:pt idx="0">
                  <c:v>FY08/09</c:v>
                </c:pt>
                <c:pt idx="1">
                  <c:v>FY09/10</c:v>
                </c:pt>
                <c:pt idx="2">
                  <c:v>FY10/11</c:v>
                </c:pt>
                <c:pt idx="3">
                  <c:v>FY11/12</c:v>
                </c:pt>
                <c:pt idx="4">
                  <c:v>FY12/13</c:v>
                </c:pt>
                <c:pt idx="5">
                  <c:v>FY13/14</c:v>
                </c:pt>
                <c:pt idx="6">
                  <c:v>FY14/15</c:v>
                </c:pt>
                <c:pt idx="7">
                  <c:v>FY15/16</c:v>
                </c:pt>
                <c:pt idx="8">
                  <c:v>FY16/17</c:v>
                </c:pt>
                <c:pt idx="9">
                  <c:v>FY17/18</c:v>
                </c:pt>
                <c:pt idx="10">
                  <c:v>FY18/19</c:v>
                </c:pt>
                <c:pt idx="11">
                  <c:v>FY19/20</c:v>
                </c:pt>
                <c:pt idx="12">
                  <c:v>FY20/21</c:v>
                </c:pt>
                <c:pt idx="13">
                  <c:v>FY21/22</c:v>
                </c:pt>
                <c:pt idx="14">
                  <c:v>FY22/23</c:v>
                </c:pt>
                <c:pt idx="15">
                  <c:v>FY23/24</c:v>
                </c:pt>
                <c:pt idx="16">
                  <c:v>FY24/25</c:v>
                </c:pt>
              </c:strCache>
            </c:strRef>
          </c:cat>
          <c:val>
            <c:numRef>
              <c:f>Sheet2!$B$43:$R$43</c:f>
              <c:numCache>
                <c:formatCode>#,##0</c:formatCode>
                <c:ptCount val="17"/>
                <c:pt idx="0">
                  <c:v>84790.692357000007</c:v>
                </c:pt>
                <c:pt idx="1">
                  <c:v>99988.72998600002</c:v>
                </c:pt>
                <c:pt idx="2">
                  <c:v>111969.70958900001</c:v>
                </c:pt>
                <c:pt idx="3">
                  <c:v>128687.75125099999</c:v>
                </c:pt>
                <c:pt idx="4">
                  <c:v>139214.203741</c:v>
                </c:pt>
                <c:pt idx="5">
                  <c:v>148943.79330600001</c:v>
                </c:pt>
                <c:pt idx="6">
                  <c:v>155648.04034879996</c:v>
                </c:pt>
                <c:pt idx="7">
                  <c:v>170242.69034699997</c:v>
                </c:pt>
                <c:pt idx="8">
                  <c:v>183304.93041939102</c:v>
                </c:pt>
                <c:pt idx="9">
                  <c:v>199290.04489583449</c:v>
                </c:pt>
                <c:pt idx="10">
                  <c:v>215046.32978730678</c:v>
                </c:pt>
                <c:pt idx="11">
                  <c:v>231453.13002408724</c:v>
                </c:pt>
                <c:pt idx="12">
                  <c:v>254127.02687529169</c:v>
                </c:pt>
                <c:pt idx="13">
                  <c:v>265843.64122155617</c:v>
                </c:pt>
                <c:pt idx="14">
                  <c:v>264808.07704467099</c:v>
                </c:pt>
                <c:pt idx="15">
                  <c:v>255205.13209676568</c:v>
                </c:pt>
                <c:pt idx="16">
                  <c:v>264876.76510160399</c:v>
                </c:pt>
              </c:numCache>
            </c:numRef>
          </c:val>
          <c:smooth val="0"/>
          <c:extLst>
            <c:ext xmlns:c16="http://schemas.microsoft.com/office/drawing/2014/chart" uri="{C3380CC4-5D6E-409C-BE32-E72D297353CC}">
              <c16:uniqueId val="{00000000-D5F6-42A2-9E23-2A6F5BAFD185}"/>
            </c:ext>
          </c:extLst>
        </c:ser>
        <c:ser>
          <c:idx val="1"/>
          <c:order val="1"/>
          <c:tx>
            <c:strRef>
              <c:f>Sheet2!$A$44</c:f>
              <c:strCache>
                <c:ptCount val="1"/>
                <c:pt idx="0">
                  <c:v>Total private sector health </c:v>
                </c:pt>
              </c:strCache>
            </c:strRef>
          </c:tx>
          <c:spPr>
            <a:ln w="28575" cap="rnd">
              <a:solidFill>
                <a:schemeClr val="accent2"/>
              </a:solidFill>
              <a:round/>
            </a:ln>
            <a:effectLst/>
          </c:spPr>
          <c:marker>
            <c:symbol val="none"/>
          </c:marker>
          <c:cat>
            <c:strRef>
              <c:f>Sheet2!$B$42:$R$42</c:f>
              <c:strCache>
                <c:ptCount val="17"/>
                <c:pt idx="0">
                  <c:v>FY08/09</c:v>
                </c:pt>
                <c:pt idx="1">
                  <c:v>FY09/10</c:v>
                </c:pt>
                <c:pt idx="2">
                  <c:v>FY10/11</c:v>
                </c:pt>
                <c:pt idx="3">
                  <c:v>FY11/12</c:v>
                </c:pt>
                <c:pt idx="4">
                  <c:v>FY12/13</c:v>
                </c:pt>
                <c:pt idx="5">
                  <c:v>FY13/14</c:v>
                </c:pt>
                <c:pt idx="6">
                  <c:v>FY14/15</c:v>
                </c:pt>
                <c:pt idx="7">
                  <c:v>FY15/16</c:v>
                </c:pt>
                <c:pt idx="8">
                  <c:v>FY16/17</c:v>
                </c:pt>
                <c:pt idx="9">
                  <c:v>FY17/18</c:v>
                </c:pt>
                <c:pt idx="10">
                  <c:v>FY18/19</c:v>
                </c:pt>
                <c:pt idx="11">
                  <c:v>FY19/20</c:v>
                </c:pt>
                <c:pt idx="12">
                  <c:v>FY20/21</c:v>
                </c:pt>
                <c:pt idx="13">
                  <c:v>FY21/22</c:v>
                </c:pt>
                <c:pt idx="14">
                  <c:v>FY22/23</c:v>
                </c:pt>
                <c:pt idx="15">
                  <c:v>FY23/24</c:v>
                </c:pt>
                <c:pt idx="16">
                  <c:v>FY24/25</c:v>
                </c:pt>
              </c:strCache>
            </c:strRef>
          </c:cat>
          <c:val>
            <c:numRef>
              <c:f>Sheet2!$B$44:$R$44</c:f>
              <c:numCache>
                <c:formatCode>#,##0</c:formatCode>
                <c:ptCount val="17"/>
                <c:pt idx="0">
                  <c:v>93141.488273666924</c:v>
                </c:pt>
                <c:pt idx="1">
                  <c:v>104994.46044192862</c:v>
                </c:pt>
                <c:pt idx="2">
                  <c:v>118518.04581684101</c:v>
                </c:pt>
                <c:pt idx="3">
                  <c:v>131140.39080290613</c:v>
                </c:pt>
                <c:pt idx="4">
                  <c:v>143141.94497775898</c:v>
                </c:pt>
                <c:pt idx="5">
                  <c:v>157470.96081252801</c:v>
                </c:pt>
                <c:pt idx="6">
                  <c:v>170024.30007668241</c:v>
                </c:pt>
                <c:pt idx="7">
                  <c:v>183654.33154203161</c:v>
                </c:pt>
                <c:pt idx="8">
                  <c:v>199674.79200004489</c:v>
                </c:pt>
                <c:pt idx="9">
                  <c:v>218878.5675200476</c:v>
                </c:pt>
                <c:pt idx="10">
                  <c:v>233361.94100373032</c:v>
                </c:pt>
                <c:pt idx="11">
                  <c:v>249014.71064094297</c:v>
                </c:pt>
                <c:pt idx="12">
                  <c:v>264368.59864094295</c:v>
                </c:pt>
                <c:pt idx="13">
                  <c:v>277402.01495394291</c:v>
                </c:pt>
                <c:pt idx="14">
                  <c:v>291098.19287515589</c:v>
                </c:pt>
                <c:pt idx="15">
                  <c:v>305490.84121541318</c:v>
                </c:pt>
                <c:pt idx="16">
                  <c:v>320613.3833333393</c:v>
                </c:pt>
              </c:numCache>
            </c:numRef>
          </c:val>
          <c:smooth val="0"/>
          <c:extLst>
            <c:ext xmlns:c16="http://schemas.microsoft.com/office/drawing/2014/chart" uri="{C3380CC4-5D6E-409C-BE32-E72D297353CC}">
              <c16:uniqueId val="{00000001-D5F6-42A2-9E23-2A6F5BAFD185}"/>
            </c:ext>
          </c:extLst>
        </c:ser>
        <c:ser>
          <c:idx val="2"/>
          <c:order val="2"/>
          <c:tx>
            <c:strRef>
              <c:f>Sheet2!$A$45</c:f>
              <c:strCache>
                <c:ptCount val="1"/>
                <c:pt idx="0">
                  <c:v>Donors or NGOs</c:v>
                </c:pt>
              </c:strCache>
            </c:strRef>
          </c:tx>
          <c:spPr>
            <a:ln w="28575" cap="rnd">
              <a:solidFill>
                <a:schemeClr val="accent3"/>
              </a:solidFill>
              <a:round/>
            </a:ln>
            <a:effectLst/>
          </c:spPr>
          <c:marker>
            <c:symbol val="none"/>
          </c:marker>
          <c:cat>
            <c:strRef>
              <c:f>Sheet2!$B$42:$R$42</c:f>
              <c:strCache>
                <c:ptCount val="17"/>
                <c:pt idx="0">
                  <c:v>FY08/09</c:v>
                </c:pt>
                <c:pt idx="1">
                  <c:v>FY09/10</c:v>
                </c:pt>
                <c:pt idx="2">
                  <c:v>FY10/11</c:v>
                </c:pt>
                <c:pt idx="3">
                  <c:v>FY11/12</c:v>
                </c:pt>
                <c:pt idx="4">
                  <c:v>FY12/13</c:v>
                </c:pt>
                <c:pt idx="5">
                  <c:v>FY13/14</c:v>
                </c:pt>
                <c:pt idx="6">
                  <c:v>FY14/15</c:v>
                </c:pt>
                <c:pt idx="7">
                  <c:v>FY15/16</c:v>
                </c:pt>
                <c:pt idx="8">
                  <c:v>FY16/17</c:v>
                </c:pt>
                <c:pt idx="9">
                  <c:v>FY17/18</c:v>
                </c:pt>
                <c:pt idx="10">
                  <c:v>FY18/19</c:v>
                </c:pt>
                <c:pt idx="11">
                  <c:v>FY19/20</c:v>
                </c:pt>
                <c:pt idx="12">
                  <c:v>FY20/21</c:v>
                </c:pt>
                <c:pt idx="13">
                  <c:v>FY21/22</c:v>
                </c:pt>
                <c:pt idx="14">
                  <c:v>FY22/23</c:v>
                </c:pt>
                <c:pt idx="15">
                  <c:v>FY23/24</c:v>
                </c:pt>
                <c:pt idx="16">
                  <c:v>FY24/25</c:v>
                </c:pt>
              </c:strCache>
            </c:strRef>
          </c:cat>
          <c:val>
            <c:numRef>
              <c:f>Sheet2!$B$45:$R$45</c:f>
              <c:numCache>
                <c:formatCode>#,##0</c:formatCode>
                <c:ptCount val="17"/>
                <c:pt idx="0">
                  <c:v>5212.0312161764705</c:v>
                </c:pt>
                <c:pt idx="1">
                  <c:v>6319</c:v>
                </c:pt>
                <c:pt idx="2">
                  <c:v>5787.0999999999995</c:v>
                </c:pt>
                <c:pt idx="3">
                  <c:v>5308.3899999999994</c:v>
                </c:pt>
                <c:pt idx="4">
                  <c:v>5573.8094999999994</c:v>
                </c:pt>
                <c:pt idx="5">
                  <c:v>7970</c:v>
                </c:pt>
                <c:pt idx="6">
                  <c:v>8368.5</c:v>
                </c:pt>
                <c:pt idx="7">
                  <c:v>8786.9250000000011</c:v>
                </c:pt>
                <c:pt idx="8">
                  <c:v>9349.2882000000009</c:v>
                </c:pt>
                <c:pt idx="9">
                  <c:v>9910.2454920000018</c:v>
                </c:pt>
                <c:pt idx="10">
                  <c:v>10494.949976028001</c:v>
                </c:pt>
                <c:pt idx="11">
                  <c:v>11093.162124661596</c:v>
                </c:pt>
                <c:pt idx="12">
                  <c:v>11094.1621246616</c:v>
                </c:pt>
                <c:pt idx="13">
                  <c:v>11095.1621246616</c:v>
                </c:pt>
                <c:pt idx="14">
                  <c:v>11096.1621246616</c:v>
                </c:pt>
                <c:pt idx="15">
                  <c:v>11097.1621246616</c:v>
                </c:pt>
                <c:pt idx="16">
                  <c:v>11098.1621246616</c:v>
                </c:pt>
              </c:numCache>
            </c:numRef>
          </c:val>
          <c:smooth val="0"/>
          <c:extLst>
            <c:ext xmlns:c16="http://schemas.microsoft.com/office/drawing/2014/chart" uri="{C3380CC4-5D6E-409C-BE32-E72D297353CC}">
              <c16:uniqueId val="{00000002-D5F6-42A2-9E23-2A6F5BAFD185}"/>
            </c:ext>
          </c:extLst>
        </c:ser>
        <c:dLbls>
          <c:showLegendKey val="0"/>
          <c:showVal val="0"/>
          <c:showCatName val="0"/>
          <c:showSerName val="0"/>
          <c:showPercent val="0"/>
          <c:showBubbleSize val="0"/>
        </c:dLbls>
        <c:smooth val="0"/>
        <c:axId val="1474572528"/>
        <c:axId val="1474574192"/>
      </c:lineChart>
      <c:catAx>
        <c:axId val="147457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574192"/>
        <c:crosses val="autoZero"/>
        <c:auto val="1"/>
        <c:lblAlgn val="ctr"/>
        <c:lblOffset val="100"/>
        <c:noMultiLvlLbl val="0"/>
      </c:catAx>
      <c:valAx>
        <c:axId val="1474574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457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a:t>SOUTH AFRICA HEALTH SPEND FY21/22</a:t>
            </a:r>
          </a:p>
        </c:rich>
      </c:tx>
      <c:layout>
        <c:manualLayout>
          <c:xMode val="edge"/>
          <c:yMode val="edge"/>
          <c:x val="7.7755104065313524E-2"/>
          <c:y val="5.5555555555555552E-2"/>
        </c:manualLayout>
      </c:layout>
      <c:overlay val="0"/>
      <c:spPr>
        <a:noFill/>
        <a:ln>
          <a:noFill/>
        </a:ln>
        <a:effectLst/>
      </c:spPr>
      <c:txPr>
        <a:bodyPr rot="0" spcFirstLastPara="1" vertOverflow="ellipsis" vert="horz" wrap="square" anchor="ctr" anchorCtr="1"/>
        <a:lstStyle/>
        <a:p>
          <a:pPr>
            <a:defRPr sz="168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Sheet2!$B$67:$B$68</c:f>
              <c:strCache>
                <c:ptCount val="2"/>
                <c:pt idx="0">
                  <c:v>FY21/22</c:v>
                </c:pt>
                <c:pt idx="1">
                  <c:v>Rand</c:v>
                </c:pt>
              </c:strCache>
            </c:strRef>
          </c:tx>
          <c:dPt>
            <c:idx val="0"/>
            <c:bubble3D val="0"/>
            <c:spPr>
              <a:solidFill>
                <a:schemeClr val="accent6">
                  <a:lumMod val="20000"/>
                  <a:lumOff val="80000"/>
                </a:schemeClr>
              </a:solidFill>
              <a:ln>
                <a:solidFill>
                  <a:sysClr val="windowText" lastClr="000000"/>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FA3-49ED-B45A-6CD184D39A2B}"/>
              </c:ext>
            </c:extLst>
          </c:dPt>
          <c:dPt>
            <c:idx val="1"/>
            <c:bubble3D val="0"/>
            <c:explosion val="17"/>
            <c:spPr>
              <a:solidFill>
                <a:schemeClr val="accent5">
                  <a:lumMod val="20000"/>
                  <a:lumOff val="80000"/>
                </a:schemeClr>
              </a:solidFill>
              <a:ln>
                <a:solidFill>
                  <a:sysClr val="windowText" lastClr="000000"/>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FA3-49ED-B45A-6CD184D39A2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Sheet2!$A$69:$A$70</c:f>
              <c:strCache>
                <c:ptCount val="2"/>
                <c:pt idx="0">
                  <c:v>Total public sector health </c:v>
                </c:pt>
                <c:pt idx="1">
                  <c:v>Total private sector health </c:v>
                </c:pt>
              </c:strCache>
            </c:strRef>
          </c:cat>
          <c:val>
            <c:numRef>
              <c:f>Sheet2!$B$69:$B$70</c:f>
              <c:numCache>
                <c:formatCode>#,##0</c:formatCode>
                <c:ptCount val="2"/>
                <c:pt idx="0">
                  <c:v>265843.64122155617</c:v>
                </c:pt>
                <c:pt idx="1">
                  <c:v>277402.01495394291</c:v>
                </c:pt>
              </c:numCache>
            </c:numRef>
          </c:val>
          <c:extLst>
            <c:ext xmlns:c16="http://schemas.microsoft.com/office/drawing/2014/chart" uri="{C3380CC4-5D6E-409C-BE32-E72D297353CC}">
              <c16:uniqueId val="{00000004-FFA3-49ED-B45A-6CD184D39A2B}"/>
            </c:ext>
          </c:extLst>
        </c:ser>
        <c:ser>
          <c:idx val="1"/>
          <c:order val="1"/>
          <c:tx>
            <c:strRef>
              <c:f>Sheet2!$C$67:$C$68</c:f>
              <c:strCache>
                <c:ptCount val="2"/>
                <c:pt idx="0">
                  <c:v>FY21/22</c:v>
                </c:pt>
                <c:pt idx="1">
                  <c:v>%</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FFA3-49ED-B45A-6CD184D39A2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8-FFA3-49ED-B45A-6CD184D39A2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Sheet2!$A$69:$A$70</c:f>
              <c:strCache>
                <c:ptCount val="2"/>
                <c:pt idx="0">
                  <c:v>Total public sector health </c:v>
                </c:pt>
                <c:pt idx="1">
                  <c:v>Total private sector health </c:v>
                </c:pt>
              </c:strCache>
            </c:strRef>
          </c:cat>
          <c:val>
            <c:numRef>
              <c:f>Sheet2!$C$69:$C$70</c:f>
              <c:numCache>
                <c:formatCode>0.0%</c:formatCode>
                <c:ptCount val="2"/>
                <c:pt idx="0">
                  <c:v>0.48936174307056701</c:v>
                </c:pt>
                <c:pt idx="1">
                  <c:v>0.51063825692943299</c:v>
                </c:pt>
              </c:numCache>
            </c:numRef>
          </c:val>
          <c:extLst>
            <c:ext xmlns:c16="http://schemas.microsoft.com/office/drawing/2014/chart" uri="{C3380CC4-5D6E-409C-BE32-E72D297353CC}">
              <c16:uniqueId val="{00000009-FFA3-49ED-B45A-6CD184D39A2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668911350422791"/>
          <c:y val="0.17218868474773988"/>
          <c:w val="0.41976749781277334"/>
          <c:h val="0.471918926800816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ysClr val="windowText" lastClr="000000"/>
      </a:solidFill>
      <a:round/>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F8EFC-DAD3-4BA1-B9B1-E9A25ADEFC03}" type="datetimeFigureOut">
              <a:rPr lang="en-ZA" smtClean="0"/>
              <a:t>2022/12/10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8A9E-9755-49ED-9AB0-6A98BBDFF17C}" type="slidenum">
              <a:rPr lang="en-ZA" smtClean="0"/>
              <a:t>‹#›</a:t>
            </a:fld>
            <a:endParaRPr lang="en-ZA"/>
          </a:p>
        </p:txBody>
      </p:sp>
    </p:spTree>
    <p:extLst>
      <p:ext uri="{BB962C8B-B14F-4D97-AF65-F5344CB8AC3E}">
        <p14:creationId xmlns:p14="http://schemas.microsoft.com/office/powerpoint/2010/main" val="253023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12192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r="26000"/>
          <a:stretch>
            <a:fillRect/>
          </a:stretch>
        </p:blipFill>
        <p:spPr bwMode="auto">
          <a:xfrm>
            <a:off x="304800" y="1219200"/>
            <a:ext cx="176554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l="5799" r="18813"/>
          <a:stretch>
            <a:fillRect/>
          </a:stretch>
        </p:blipFill>
        <p:spPr bwMode="auto">
          <a:xfrm flipH="1">
            <a:off x="304800" y="2743201"/>
            <a:ext cx="176554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l="11563" r="32932" b="27168"/>
          <a:stretch>
            <a:fillRect/>
          </a:stretch>
        </p:blipFill>
        <p:spPr bwMode="auto">
          <a:xfrm>
            <a:off x="304801" y="4267200"/>
            <a:ext cx="1765539" cy="1371600"/>
          </a:xfrm>
          <a:prstGeom prst="rect">
            <a:avLst/>
          </a:prstGeom>
          <a:noFill/>
          <a:ln w="9525">
            <a:noFill/>
            <a:miter lim="800000"/>
            <a:headEnd/>
            <a:tailEnd/>
          </a:ln>
          <a:effectLst/>
        </p:spPr>
      </p:pic>
      <p:cxnSp>
        <p:nvCxnSpPr>
          <p:cNvPr id="12" name="Straight Connector 11"/>
          <p:cNvCxnSpPr/>
          <p:nvPr/>
        </p:nvCxnSpPr>
        <p:spPr>
          <a:xfrm>
            <a:off x="3352800" y="2667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191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3352800" y="1217613"/>
            <a:ext cx="8372024"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3314661" y="3207150"/>
            <a:ext cx="77216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[Insert name of presenter/unit here]</a:t>
            </a:r>
          </a:p>
        </p:txBody>
      </p:sp>
      <p:sp>
        <p:nvSpPr>
          <p:cNvPr id="19" name="Date Placeholder 1"/>
          <p:cNvSpPr>
            <a:spLocks noGrp="1"/>
          </p:cNvSpPr>
          <p:nvPr>
            <p:ph type="dt" sz="half" idx="10"/>
          </p:nvPr>
        </p:nvSpPr>
        <p:spPr>
          <a:xfrm>
            <a:off x="5231904" y="4669966"/>
            <a:ext cx="3744416"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fld id="{C2E548F0-25AB-4D0C-9DD8-3BA9C1D1232D}" type="datetimeFigureOut">
              <a:rPr lang="en-US" smtClean="0"/>
              <a:pPr/>
              <a:t>12/10/2022</a:t>
            </a:fld>
            <a:endParaRPr lang="en-US" dirty="0"/>
          </a:p>
        </p:txBody>
      </p:sp>
    </p:spTree>
    <p:extLst>
      <p:ext uri="{BB962C8B-B14F-4D97-AF65-F5344CB8AC3E}">
        <p14:creationId xmlns:p14="http://schemas.microsoft.com/office/powerpoint/2010/main" val="38835712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838200" y="365126"/>
            <a:ext cx="8618173"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10825742" y="6356350"/>
            <a:ext cx="1056117"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lvl="0"/>
            <a:fld id="{327CBE16-C524-4E85-84FB-DE985D9DE1E6}" type="slidenum">
              <a:rPr lang="en-US" sz="1800" smtClean="0"/>
              <a:pPr lvl="0"/>
              <a:t>‹#›</a:t>
            </a:fld>
            <a:endParaRPr lang="en-US" sz="1800" dirty="0"/>
          </a:p>
        </p:txBody>
      </p:sp>
    </p:spTree>
    <p:extLst>
      <p:ext uri="{BB962C8B-B14F-4D97-AF65-F5344CB8AC3E}">
        <p14:creationId xmlns:p14="http://schemas.microsoft.com/office/powerpoint/2010/main" val="21018868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4038600" y="6356351"/>
            <a:ext cx="3401549" cy="365125"/>
          </a:xfrm>
          <a:prstGeom prst="rect">
            <a:avLst/>
          </a:prstGeom>
        </p:spPr>
        <p:txBody>
          <a:bodyPr/>
          <a:lstStyle/>
          <a:p>
            <a:endParaRPr lang="en-US" dirty="0"/>
          </a:p>
        </p:txBody>
      </p:sp>
      <p:sp>
        <p:nvSpPr>
          <p:cNvPr id="7"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kern="1200" smtClean="0">
                <a:solidFill>
                  <a:schemeClr val="tx1"/>
                </a:solidFill>
                <a:latin typeface="Arial" panose="020B0604020202020204" pitchFamily="34" charset="0"/>
                <a:ea typeface="+mn-ea"/>
                <a:cs typeface="Arial" panose="020B0604020202020204" pitchFamily="34" charset="0"/>
              </a:rPr>
              <a:pPr/>
              <a:t>‹#›</a:t>
            </a:fld>
            <a:endParaRPr lang="en-US"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21999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4157" y="260649"/>
            <a:ext cx="8714184"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3392" y="1196752"/>
            <a:ext cx="515620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6753"/>
            <a:ext cx="515620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599723" y="6356351"/>
            <a:ext cx="3744416"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08726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360" y="260649"/>
            <a:ext cx="8616056"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09651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360" y="188641"/>
            <a:ext cx="9025003"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C2E548F0-25AB-4D0C-9DD8-3BA9C1D1232D}" type="datetimeFigureOut">
              <a:rPr lang="en-US" smtClean="0"/>
              <a:t>12/10/2022</a:t>
            </a:fld>
            <a:endParaRPr lang="en-US"/>
          </a:p>
        </p:txBody>
      </p:sp>
      <p:sp>
        <p:nvSpPr>
          <p:cNvPr id="7"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91390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11926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371" y="234951"/>
            <a:ext cx="9096109"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840318" y="1061492"/>
            <a:ext cx="3932767"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5183717" y="2060848"/>
            <a:ext cx="617220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5183717" y="1061492"/>
            <a:ext cx="617220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257694316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371" y="234951"/>
            <a:ext cx="9096109"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717" y="1124744"/>
            <a:ext cx="617220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0318" y="1124744"/>
            <a:ext cx="3932767"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51717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35360" y="188641"/>
            <a:ext cx="8522163"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35360" y="1196752"/>
            <a:ext cx="1152128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07644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196752"/>
            <a:ext cx="2628900"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1" y="1196752"/>
            <a:ext cx="7683500"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335360" y="188641"/>
            <a:ext cx="8522163"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r>
              <a:rPr lang="en-ZA" sz="2800"/>
              <a:t>Click to edit Master title style</a:t>
            </a:r>
            <a:endParaRPr lang="en-ZA" sz="2800" dirty="0"/>
          </a:p>
        </p:txBody>
      </p:sp>
      <p:sp>
        <p:nvSpPr>
          <p:cNvPr id="8"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56247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618173"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838200" y="1253331"/>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791744" y="6356350"/>
            <a:ext cx="4114800" cy="365125"/>
          </a:xfrm>
          <a:prstGeom prst="rect">
            <a:avLst/>
          </a:prstGeom>
        </p:spPr>
        <p:txBody>
          <a:bodyPr/>
          <a:lstStyle/>
          <a:p>
            <a:endParaRPr lang="en-US" dirty="0"/>
          </a:p>
        </p:txBody>
      </p:sp>
      <p:sp>
        <p:nvSpPr>
          <p:cNvPr id="7"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58321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7446434" y="5929314"/>
            <a:ext cx="1428751"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9065684" y="5870576"/>
            <a:ext cx="1411816" cy="1058863"/>
          </a:xfrm>
          <a:prstGeom prst="rect">
            <a:avLst/>
          </a:prstGeom>
          <a:noFill/>
          <a:ln w="9525">
            <a:noFill/>
            <a:miter lim="800000"/>
            <a:headEnd/>
            <a:tailEnd/>
          </a:ln>
        </p:spPr>
      </p:pic>
    </p:spTree>
    <p:extLst>
      <p:ext uri="{BB962C8B-B14F-4D97-AF65-F5344CB8AC3E}">
        <p14:creationId xmlns:p14="http://schemas.microsoft.com/office/powerpoint/2010/main" val="2445150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7446299" y="5929355"/>
            <a:ext cx="142876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9065560" y="5870484"/>
            <a:ext cx="1411971" cy="1058978"/>
          </a:xfrm>
          <a:prstGeom prst="rect">
            <a:avLst/>
          </a:prstGeom>
        </p:spPr>
      </p:pic>
    </p:spTree>
    <p:extLst>
      <p:ext uri="{BB962C8B-B14F-4D97-AF65-F5344CB8AC3E}">
        <p14:creationId xmlns:p14="http://schemas.microsoft.com/office/powerpoint/2010/main" val="1105505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12192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304800" y="1219200"/>
            <a:ext cx="2032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304800" y="2743200"/>
            <a:ext cx="2032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304801" y="4267200"/>
            <a:ext cx="2089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352800" y="2667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52800" y="4191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00" y="5867401"/>
            <a:ext cx="3048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12192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304800" y="1219200"/>
            <a:ext cx="2032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304800" y="2743200"/>
            <a:ext cx="2032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304801" y="4267200"/>
            <a:ext cx="20891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3352800" y="2667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352800" y="4191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3200" y="5867401"/>
            <a:ext cx="3048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63252" y="5815014"/>
            <a:ext cx="1238249"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71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1" y="1330177"/>
            <a:ext cx="105156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8199" y="418291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4038600" y="6356351"/>
            <a:ext cx="3401549" cy="365125"/>
          </a:xfrm>
          <a:prstGeom prst="rect">
            <a:avLst/>
          </a:prstGeom>
        </p:spPr>
        <p:txBody>
          <a:bodyPr/>
          <a:lstStyle/>
          <a:p>
            <a:endParaRPr lang="en-US" dirty="0"/>
          </a:p>
        </p:txBody>
      </p:sp>
      <p:sp>
        <p:nvSpPr>
          <p:cNvPr id="7"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kern="1200" smtClean="0">
                <a:solidFill>
                  <a:schemeClr val="tx1"/>
                </a:solidFill>
                <a:latin typeface="Arial" panose="020B0604020202020204" pitchFamily="34" charset="0"/>
                <a:ea typeface="+mn-ea"/>
                <a:cs typeface="Arial" panose="020B0604020202020204" pitchFamily="34" charset="0"/>
              </a:rPr>
              <a:pPr/>
              <a:t>‹#›</a:t>
            </a:fld>
            <a:endParaRPr lang="en-US"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70602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4157" y="260649"/>
            <a:ext cx="8714184"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3392" y="1196752"/>
            <a:ext cx="515620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6753"/>
            <a:ext cx="515620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599723" y="6356351"/>
            <a:ext cx="3744416"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27459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5360" y="260649"/>
            <a:ext cx="8616056"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6083" y="1202128"/>
            <a:ext cx="5158316"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6083" y="2093119"/>
            <a:ext cx="5158316"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201140"/>
            <a:ext cx="5183717"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6170083" y="2093119"/>
            <a:ext cx="518371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3044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371" y="234951"/>
            <a:ext cx="9096109"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840318" y="1061492"/>
            <a:ext cx="3932767"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5183717" y="2060848"/>
            <a:ext cx="617220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5183717" y="1061492"/>
            <a:ext cx="617220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53237321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371" y="234951"/>
            <a:ext cx="9096109"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717" y="1124744"/>
            <a:ext cx="617220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0318" y="1124744"/>
            <a:ext cx="3932767"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4038600" y="6356351"/>
            <a:ext cx="3401549"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9831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12192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11"/>
          <p:cNvPicPr>
            <a:picLocks noChangeAspect="1" noChangeArrowheads="1"/>
          </p:cNvPicPr>
          <p:nvPr/>
        </p:nvPicPr>
        <p:blipFill>
          <a:blip r:embed="rId2" cstate="print"/>
          <a:srcRect r="26000"/>
          <a:stretch>
            <a:fillRect/>
          </a:stretch>
        </p:blipFill>
        <p:spPr bwMode="auto">
          <a:xfrm>
            <a:off x="304800" y="1219200"/>
            <a:ext cx="2032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304800" y="2743201"/>
            <a:ext cx="2032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304801" y="4267200"/>
            <a:ext cx="2090057" cy="1371600"/>
          </a:xfrm>
          <a:prstGeom prst="rect">
            <a:avLst/>
          </a:prstGeom>
          <a:noFill/>
          <a:ln w="9525">
            <a:noFill/>
            <a:miter lim="800000"/>
            <a:headEnd/>
            <a:tailEnd/>
          </a:ln>
          <a:effectLst/>
        </p:spPr>
      </p:pic>
      <p:cxnSp>
        <p:nvCxnSpPr>
          <p:cNvPr id="12" name="Straight Connector 11"/>
          <p:cNvCxnSpPr/>
          <p:nvPr/>
        </p:nvCxnSpPr>
        <p:spPr>
          <a:xfrm>
            <a:off x="3352800" y="2667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191000"/>
            <a:ext cx="85344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203200" y="5867400"/>
            <a:ext cx="3048000" cy="824484"/>
          </a:xfrm>
          <a:prstGeom prst="rect">
            <a:avLst/>
          </a:prstGeom>
        </p:spPr>
      </p:pic>
      <p:cxnSp>
        <p:nvCxnSpPr>
          <p:cNvPr id="17" name="Straight Connector 16"/>
          <p:cNvCxnSpPr/>
          <p:nvPr/>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3352800" y="1217613"/>
            <a:ext cx="8372024"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3314661" y="3207150"/>
            <a:ext cx="77216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[Insert name of presenter/unit here]</a:t>
            </a:r>
          </a:p>
        </p:txBody>
      </p:sp>
      <p:sp>
        <p:nvSpPr>
          <p:cNvPr id="19" name="Date Placeholder 1"/>
          <p:cNvSpPr>
            <a:spLocks noGrp="1"/>
          </p:cNvSpPr>
          <p:nvPr>
            <p:ph type="dt" sz="half" idx="10"/>
          </p:nvPr>
        </p:nvSpPr>
        <p:spPr>
          <a:xfrm>
            <a:off x="5231904" y="4669966"/>
            <a:ext cx="3744416"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fld id="{C2E548F0-25AB-4D0C-9DD8-3BA9C1D1232D}" type="datetimeFigureOut">
              <a:rPr lang="en-US" smtClean="0"/>
              <a:pPr/>
              <a:t>12/10/2022</a:t>
            </a:fld>
            <a:endParaRPr lang="en-US" dirty="0"/>
          </a:p>
        </p:txBody>
      </p:sp>
    </p:spTree>
    <p:extLst>
      <p:ext uri="{BB962C8B-B14F-4D97-AF65-F5344CB8AC3E}">
        <p14:creationId xmlns:p14="http://schemas.microsoft.com/office/powerpoint/2010/main" val="40696630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618173"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791744" y="6356350"/>
            <a:ext cx="4114800" cy="365125"/>
          </a:xfrm>
          <a:prstGeom prst="rect">
            <a:avLst/>
          </a:prstGeom>
        </p:spPr>
        <p:txBody>
          <a:bodyPr/>
          <a:lstStyle/>
          <a:p>
            <a:endParaRPr lang="en-US" dirty="0"/>
          </a:p>
        </p:txBody>
      </p:sp>
      <p:sp>
        <p:nvSpPr>
          <p:cNvPr id="7" name="Slide Number Placeholder 5"/>
          <p:cNvSpPr txBox="1">
            <a:spLocks/>
          </p:cNvSpPr>
          <p:nvPr/>
        </p:nvSpPr>
        <p:spPr>
          <a:xfrm>
            <a:off x="10825742" y="6356350"/>
            <a:ext cx="10561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smtClean="0">
                <a:latin typeface="Arial" panose="020B0604020202020204" pitchFamily="34" charset="0"/>
                <a:cs typeface="Arial" panose="020B0604020202020204" pitchFamily="34" charset="0"/>
              </a:rPr>
              <a:pPr/>
              <a:t>‹#›</a:t>
            </a:fld>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41152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9.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image" Target="../media/image8.jpeg"/><Relationship Id="rId2" Type="http://schemas.openxmlformats.org/officeDocument/2006/relationships/slideLayout" Target="../slideLayouts/slideLayout9.xml"/><Relationship Id="rId16" Type="http://schemas.openxmlformats.org/officeDocument/2006/relationships/theme" Target="../theme/theme2.xml"/><Relationship Id="rId20"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10.jpe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NDOH Logo.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3200" y="5867400"/>
            <a:ext cx="2531374" cy="824484"/>
          </a:xfrm>
          <a:prstGeom prst="rect">
            <a:avLst/>
          </a:prstGeom>
        </p:spPr>
      </p:pic>
      <p:pic>
        <p:nvPicPr>
          <p:cNvPr id="9"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r="26000"/>
          <a:stretch>
            <a:fillRect/>
          </a:stretch>
        </p:blipFill>
        <p:spPr bwMode="auto">
          <a:xfrm>
            <a:off x="10015268" y="2"/>
            <a:ext cx="1352756"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40802" y="5865494"/>
            <a:ext cx="1428760" cy="910387"/>
          </a:xfrm>
          <a:prstGeom prst="rect">
            <a:avLst/>
          </a:prstGeom>
        </p:spPr>
      </p:pic>
      <p:pic>
        <p:nvPicPr>
          <p:cNvPr id="6" name="Picture 5" descr="Logo - NDP - Full colour.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60582" y="5791199"/>
            <a:ext cx="1411971" cy="1058978"/>
          </a:xfrm>
          <a:prstGeom prst="rect">
            <a:avLst/>
          </a:prstGeom>
        </p:spPr>
      </p:pic>
      <p:cxnSp>
        <p:nvCxnSpPr>
          <p:cNvPr id="11" name="Straight Connector 10"/>
          <p:cNvCxnSpPr/>
          <p:nvPr/>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10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9" r:id="rId6"/>
    <p:sldLayoutId id="2147483670"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descr="NDOH Logo.jpg"/>
          <p:cNvPicPr>
            <a:picLocks noChangeAspect="1"/>
          </p:cNvPicPr>
          <p:nvPr/>
        </p:nvPicPr>
        <p:blipFill>
          <a:blip r:embed="rId17" cstate="print"/>
          <a:stretch>
            <a:fillRect/>
          </a:stretch>
        </p:blipFill>
        <p:spPr>
          <a:xfrm>
            <a:off x="203200" y="5867400"/>
            <a:ext cx="3048000" cy="824484"/>
          </a:xfrm>
          <a:prstGeom prst="rect">
            <a:avLst/>
          </a:prstGeom>
        </p:spPr>
      </p:pic>
      <p:pic>
        <p:nvPicPr>
          <p:cNvPr id="9" name="Picture 11"/>
          <p:cNvPicPr>
            <a:picLocks noChangeAspect="1" noChangeArrowheads="1"/>
          </p:cNvPicPr>
          <p:nvPr/>
        </p:nvPicPr>
        <p:blipFill>
          <a:blip r:embed="rId18" cstate="print"/>
          <a:srcRect r="26000"/>
          <a:stretch>
            <a:fillRect/>
          </a:stretch>
        </p:blipFill>
        <p:spPr bwMode="auto">
          <a:xfrm>
            <a:off x="9789161" y="2"/>
            <a:ext cx="1578863"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9" cstate="print"/>
          <a:stretch>
            <a:fillRect/>
          </a:stretch>
        </p:blipFill>
        <p:spPr>
          <a:xfrm>
            <a:off x="7536160" y="5877273"/>
            <a:ext cx="1428760" cy="910387"/>
          </a:xfrm>
          <a:prstGeom prst="rect">
            <a:avLst/>
          </a:prstGeom>
        </p:spPr>
      </p:pic>
      <p:pic>
        <p:nvPicPr>
          <p:cNvPr id="6" name="Picture 5" descr="Logo - NDP - Full colour.jpg"/>
          <p:cNvPicPr>
            <a:picLocks noChangeAspect="1"/>
          </p:cNvPicPr>
          <p:nvPr/>
        </p:nvPicPr>
        <p:blipFill>
          <a:blip r:embed="rId20" cstate="print"/>
          <a:stretch>
            <a:fillRect/>
          </a:stretch>
        </p:blipFill>
        <p:spPr>
          <a:xfrm>
            <a:off x="9166620" y="5805264"/>
            <a:ext cx="1411971" cy="1058978"/>
          </a:xfrm>
          <a:prstGeom prst="rect">
            <a:avLst/>
          </a:prstGeom>
        </p:spPr>
      </p:pic>
      <p:cxnSp>
        <p:nvCxnSpPr>
          <p:cNvPr id="11" name="Straight Connector 10"/>
          <p:cNvCxnSpPr/>
          <p:nvPr/>
        </p:nvCxnSpPr>
        <p:spPr>
          <a:xfrm>
            <a:off x="0" y="5791200"/>
            <a:ext cx="12192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3721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0DD6B2-8BC4-41D6-BE01-0D3BD23E8DFE}"/>
              </a:ext>
            </a:extLst>
          </p:cNvPr>
          <p:cNvSpPr>
            <a:spLocks noGrp="1"/>
          </p:cNvSpPr>
          <p:nvPr>
            <p:ph type="title"/>
          </p:nvPr>
        </p:nvSpPr>
        <p:spPr>
          <a:xfrm>
            <a:off x="176977" y="254892"/>
            <a:ext cx="11818374" cy="731583"/>
          </a:xfrm>
        </p:spPr>
        <p:txBody>
          <a:bodyPr/>
          <a:lstStyle/>
          <a:p>
            <a:pPr algn="ctr"/>
            <a:r>
              <a:rPr lang="en-US" b="1" dirty="0">
                <a:solidFill>
                  <a:schemeClr val="bg1"/>
                </a:solidFill>
              </a:rPr>
              <a:t>National Health Insurance (NHI):  Key updates</a:t>
            </a:r>
            <a:endParaRPr lang="en-ZA" b="1" dirty="0">
              <a:solidFill>
                <a:schemeClr val="bg1"/>
              </a:solidFill>
            </a:endParaRPr>
          </a:p>
        </p:txBody>
      </p:sp>
      <p:pic>
        <p:nvPicPr>
          <p:cNvPr id="2" name="Picture 1">
            <a:extLst>
              <a:ext uri="{FF2B5EF4-FFF2-40B4-BE49-F238E27FC236}">
                <a16:creationId xmlns:a16="http://schemas.microsoft.com/office/drawing/2014/main" id="{DB3C7A78-B3E1-81B5-D2AF-9B7C4FECCFFA}"/>
              </a:ext>
            </a:extLst>
          </p:cNvPr>
          <p:cNvPicPr>
            <a:picLocks noChangeAspect="1"/>
          </p:cNvPicPr>
          <p:nvPr/>
        </p:nvPicPr>
        <p:blipFill>
          <a:blip r:embed="rId2"/>
          <a:stretch>
            <a:fillRect/>
          </a:stretch>
        </p:blipFill>
        <p:spPr>
          <a:xfrm>
            <a:off x="3878890" y="5968405"/>
            <a:ext cx="2499577" cy="804742"/>
          </a:xfrm>
          <a:prstGeom prst="rect">
            <a:avLst/>
          </a:prstGeom>
        </p:spPr>
      </p:pic>
      <p:pic>
        <p:nvPicPr>
          <p:cNvPr id="3" name="Picture 2">
            <a:extLst>
              <a:ext uri="{FF2B5EF4-FFF2-40B4-BE49-F238E27FC236}">
                <a16:creationId xmlns:a16="http://schemas.microsoft.com/office/drawing/2014/main" id="{54A7D015-3256-460C-4E28-DE2B0565DA5A}"/>
              </a:ext>
            </a:extLst>
          </p:cNvPr>
          <p:cNvPicPr>
            <a:picLocks noChangeAspect="1"/>
          </p:cNvPicPr>
          <p:nvPr/>
        </p:nvPicPr>
        <p:blipFill>
          <a:blip r:embed="rId3"/>
          <a:stretch>
            <a:fillRect/>
          </a:stretch>
        </p:blipFill>
        <p:spPr>
          <a:xfrm>
            <a:off x="2972647" y="6013689"/>
            <a:ext cx="731583" cy="731583"/>
          </a:xfrm>
          <a:prstGeom prst="rect">
            <a:avLst/>
          </a:prstGeom>
        </p:spPr>
      </p:pic>
      <p:pic>
        <p:nvPicPr>
          <p:cNvPr id="5" name="Picture 4">
            <a:extLst>
              <a:ext uri="{FF2B5EF4-FFF2-40B4-BE49-F238E27FC236}">
                <a16:creationId xmlns:a16="http://schemas.microsoft.com/office/drawing/2014/main" id="{907E2F18-DA5F-F202-3090-01840DFDC5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425" b="58314"/>
          <a:stretch/>
        </p:blipFill>
        <p:spPr bwMode="auto">
          <a:xfrm>
            <a:off x="2396568" y="1327356"/>
            <a:ext cx="9575392" cy="4368648"/>
          </a:xfrm>
          <a:prstGeom prst="rect">
            <a:avLst/>
          </a:prstGeom>
          <a:noFill/>
          <a:ln>
            <a:noFill/>
          </a:ln>
        </p:spPr>
      </p:pic>
    </p:spTree>
    <p:extLst>
      <p:ext uri="{BB962C8B-B14F-4D97-AF65-F5344CB8AC3E}">
        <p14:creationId xmlns:p14="http://schemas.microsoft.com/office/powerpoint/2010/main" val="402010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D0B-1D49-9482-A15A-6906EDAAEF58}"/>
              </a:ext>
            </a:extLst>
          </p:cNvPr>
          <p:cNvSpPr>
            <a:spLocks noGrp="1"/>
          </p:cNvSpPr>
          <p:nvPr>
            <p:ph type="title"/>
          </p:nvPr>
        </p:nvSpPr>
        <p:spPr>
          <a:xfrm>
            <a:off x="1769192" y="1094224"/>
            <a:ext cx="7313357" cy="407696"/>
          </a:xfrm>
        </p:spPr>
        <p:txBody>
          <a:bodyPr/>
          <a:lstStyle/>
          <a:p>
            <a:pPr marL="385763" indent="-385763" algn="l">
              <a:buFont typeface="+mj-lt"/>
              <a:buAutoNum type="arabicPeriod"/>
            </a:pPr>
            <a:r>
              <a:rPr lang="en-US" sz="1800" dirty="0"/>
              <a:t>Progress with the NHI Bill in the Portfolio Committee</a:t>
            </a:r>
            <a:endParaRPr lang="en-ZA" sz="1800" dirty="0"/>
          </a:p>
        </p:txBody>
      </p:sp>
      <p:sp>
        <p:nvSpPr>
          <p:cNvPr id="4" name="Title 1">
            <a:extLst>
              <a:ext uri="{FF2B5EF4-FFF2-40B4-BE49-F238E27FC236}">
                <a16:creationId xmlns:a16="http://schemas.microsoft.com/office/drawing/2014/main" id="{17D75551-D4E7-E927-BC90-4D460AF70AE9}"/>
              </a:ext>
            </a:extLst>
          </p:cNvPr>
          <p:cNvSpPr txBox="1">
            <a:spLocks/>
          </p:cNvSpPr>
          <p:nvPr/>
        </p:nvSpPr>
        <p:spPr>
          <a:xfrm>
            <a:off x="1703512" y="419266"/>
            <a:ext cx="6753068" cy="543595"/>
          </a:xfrm>
          <a:prstGeom prst="rect">
            <a:avLst/>
          </a:prstGeom>
        </p:spPr>
        <p:txBody>
          <a:bodyPr/>
          <a:lstStyle>
            <a:lvl1pPr algn="ctr" defTabSz="914400" rtl="0" eaLnBrk="1" latinLnBrk="0" hangingPunct="1">
              <a:spcBef>
                <a:spcPct val="0"/>
              </a:spcBef>
              <a:buNone/>
              <a:defRPr lang="en-US" sz="2800" b="1" kern="1200" dirty="0">
                <a:solidFill>
                  <a:schemeClr val="bg1"/>
                </a:solidFill>
                <a:latin typeface="Arial" pitchFamily="34" charset="0"/>
                <a:ea typeface="+mj-ea"/>
                <a:cs typeface="Arial" pitchFamily="34" charset="0"/>
              </a:defRPr>
            </a:lvl1pPr>
          </a:lstStyle>
          <a:p>
            <a:pPr algn="l"/>
            <a:r>
              <a:rPr lang="en-US" sz="2000" dirty="0">
                <a:solidFill>
                  <a:prstClr val="white"/>
                </a:solidFill>
              </a:rPr>
              <a:t>Per capita spending on Health 2008/09 to 2021/22</a:t>
            </a:r>
            <a:endParaRPr lang="en-ZA" sz="2000" dirty="0">
              <a:solidFill>
                <a:prstClr val="white"/>
              </a:solidFill>
            </a:endParaRPr>
          </a:p>
        </p:txBody>
      </p:sp>
      <p:sp>
        <p:nvSpPr>
          <p:cNvPr id="6" name="TextBox 5">
            <a:extLst>
              <a:ext uri="{FF2B5EF4-FFF2-40B4-BE49-F238E27FC236}">
                <a16:creationId xmlns:a16="http://schemas.microsoft.com/office/drawing/2014/main" id="{56E4D8F0-8189-4F68-A048-BD9DCA16698C}"/>
              </a:ext>
            </a:extLst>
          </p:cNvPr>
          <p:cNvSpPr txBox="1"/>
          <p:nvPr/>
        </p:nvSpPr>
        <p:spPr>
          <a:xfrm>
            <a:off x="6524227" y="1124744"/>
            <a:ext cx="5343308" cy="2554545"/>
          </a:xfrm>
          <a:prstGeom prst="rect">
            <a:avLst/>
          </a:prstGeom>
          <a:noFill/>
        </p:spPr>
        <p:txBody>
          <a:bodyPr wrap="square" rtlCol="0">
            <a:spAutoFit/>
          </a:bodyPr>
          <a:lstStyle/>
          <a:p>
            <a:pPr fontAlgn="base">
              <a:spcBef>
                <a:spcPct val="0"/>
              </a:spcBef>
              <a:spcAft>
                <a:spcPct val="0"/>
              </a:spcAft>
            </a:pPr>
            <a:r>
              <a:rPr lang="en-US" sz="1600" dirty="0">
                <a:solidFill>
                  <a:prstClr val="black"/>
                </a:solidFill>
                <a:latin typeface="Arial" charset="0"/>
                <a:cs typeface="Arial" charset="0"/>
              </a:rPr>
              <a:t>Rand per capita spend on health</a:t>
            </a:r>
          </a:p>
          <a:p>
            <a:pPr marL="171450" indent="-171450" fontAlgn="base">
              <a:spcBef>
                <a:spcPct val="0"/>
              </a:spcBef>
              <a:spcAft>
                <a:spcPct val="0"/>
              </a:spcAft>
              <a:buFont typeface="Arial" panose="020B0604020202020204" pitchFamily="34" charset="0"/>
              <a:buChar char="•"/>
            </a:pPr>
            <a:r>
              <a:rPr lang="en-US" sz="1600" dirty="0">
                <a:solidFill>
                  <a:prstClr val="black"/>
                </a:solidFill>
                <a:latin typeface="Arial" charset="0"/>
                <a:cs typeface="Arial" charset="0"/>
              </a:rPr>
              <a:t>public @ 80% and private at 20% of total</a:t>
            </a:r>
          </a:p>
          <a:p>
            <a:pPr marL="171450" indent="-171450" fontAlgn="base">
              <a:spcBef>
                <a:spcPct val="0"/>
              </a:spcBef>
              <a:spcAft>
                <a:spcPct val="0"/>
              </a:spcAft>
              <a:buFont typeface="Arial" panose="020B0604020202020204" pitchFamily="34" charset="0"/>
              <a:buChar char="•"/>
            </a:pPr>
            <a:r>
              <a:rPr lang="en-US" sz="1600" dirty="0">
                <a:solidFill>
                  <a:prstClr val="black"/>
                </a:solidFill>
                <a:latin typeface="Arial" charset="0"/>
                <a:cs typeface="Arial" charset="0"/>
              </a:rPr>
              <a:t>mean point Rand per capita</a:t>
            </a:r>
          </a:p>
          <a:p>
            <a:pPr marL="171450" indent="-171450" fontAlgn="base">
              <a:spcBef>
                <a:spcPct val="0"/>
              </a:spcBef>
              <a:spcAft>
                <a:spcPct val="0"/>
              </a:spcAft>
              <a:buFont typeface="Arial" panose="020B0604020202020204" pitchFamily="34" charset="0"/>
              <a:buChar char="•"/>
            </a:pPr>
            <a:r>
              <a:rPr lang="en-US" sz="1600" dirty="0">
                <a:solidFill>
                  <a:prstClr val="black"/>
                </a:solidFill>
                <a:latin typeface="Arial" charset="0"/>
                <a:cs typeface="Arial" charset="0"/>
              </a:rPr>
              <a:t>public @ 85% and private at 15% of total</a:t>
            </a:r>
          </a:p>
          <a:p>
            <a:pPr marL="171450" indent="-171450" fontAlgn="base">
              <a:spcBef>
                <a:spcPct val="0"/>
              </a:spcBef>
              <a:spcAft>
                <a:spcPct val="0"/>
              </a:spcAft>
              <a:buFont typeface="Arial" panose="020B0604020202020204" pitchFamily="34" charset="0"/>
              <a:buChar char="•"/>
            </a:pPr>
            <a:endParaRPr lang="en-US" sz="1600" dirty="0">
              <a:solidFill>
                <a:prstClr val="black"/>
              </a:solidFill>
              <a:latin typeface="Arial" charset="0"/>
              <a:cs typeface="Arial" charset="0"/>
            </a:endParaRPr>
          </a:p>
          <a:p>
            <a:pPr fontAlgn="base">
              <a:spcBef>
                <a:spcPct val="0"/>
              </a:spcBef>
              <a:spcAft>
                <a:spcPct val="0"/>
              </a:spcAft>
            </a:pPr>
            <a:r>
              <a:rPr lang="en-US" sz="1600" dirty="0">
                <a:solidFill>
                  <a:prstClr val="black"/>
                </a:solidFill>
                <a:latin typeface="Arial" charset="0"/>
                <a:cs typeface="Arial" charset="0"/>
              </a:rPr>
              <a:t>2021/22 FY</a:t>
            </a:r>
          </a:p>
          <a:p>
            <a:pPr marL="171450" indent="-171450" fontAlgn="base">
              <a:spcBef>
                <a:spcPct val="0"/>
              </a:spcBef>
              <a:spcAft>
                <a:spcPct val="0"/>
              </a:spcAft>
              <a:buFont typeface="Arial" panose="020B0604020202020204" pitchFamily="34" charset="0"/>
              <a:buChar char="•"/>
            </a:pPr>
            <a:r>
              <a:rPr lang="en-US" sz="1600" b="1" dirty="0">
                <a:solidFill>
                  <a:prstClr val="black"/>
                </a:solidFill>
                <a:latin typeface="Arial" charset="0"/>
                <a:cs typeface="Arial" charset="0"/>
              </a:rPr>
              <a:t>Private spend per person is 5,0 times that of public</a:t>
            </a:r>
          </a:p>
          <a:p>
            <a:pPr marL="171450" indent="-171450" fontAlgn="base">
              <a:spcBef>
                <a:spcPct val="0"/>
              </a:spcBef>
              <a:spcAft>
                <a:spcPct val="0"/>
              </a:spcAft>
              <a:buFont typeface="Arial" panose="020B0604020202020204" pitchFamily="34" charset="0"/>
              <a:buChar char="•"/>
            </a:pPr>
            <a:r>
              <a:rPr lang="en-US" sz="1600" dirty="0">
                <a:solidFill>
                  <a:prstClr val="black"/>
                </a:solidFill>
                <a:latin typeface="Arial" charset="0"/>
                <a:cs typeface="Arial" charset="0"/>
              </a:rPr>
              <a:t>Range 4,4 to 5,6 times depending on proportion of the population regularly using private providers</a:t>
            </a:r>
          </a:p>
          <a:p>
            <a:pPr marL="171450" indent="-171450" fontAlgn="base">
              <a:spcBef>
                <a:spcPct val="0"/>
              </a:spcBef>
              <a:spcAft>
                <a:spcPct val="0"/>
              </a:spcAft>
              <a:buFont typeface="Arial" panose="020B0604020202020204" pitchFamily="34" charset="0"/>
              <a:buChar char="•"/>
            </a:pPr>
            <a:endParaRPr lang="en-US" sz="1600" dirty="0">
              <a:solidFill>
                <a:prstClr val="black"/>
              </a:solidFill>
              <a:latin typeface="Arial" charset="0"/>
              <a:cs typeface="Arial" charset="0"/>
            </a:endParaRPr>
          </a:p>
        </p:txBody>
      </p:sp>
      <p:pic>
        <p:nvPicPr>
          <p:cNvPr id="12" name="Picture 11">
            <a:extLst>
              <a:ext uri="{FF2B5EF4-FFF2-40B4-BE49-F238E27FC236}">
                <a16:creationId xmlns:a16="http://schemas.microsoft.com/office/drawing/2014/main" id="{B6AEDB41-E52D-ADC5-C15B-514EA7EFE319}"/>
              </a:ext>
            </a:extLst>
          </p:cNvPr>
          <p:cNvPicPr>
            <a:picLocks noChangeAspect="1"/>
          </p:cNvPicPr>
          <p:nvPr/>
        </p:nvPicPr>
        <p:blipFill>
          <a:blip r:embed="rId2"/>
          <a:stretch>
            <a:fillRect/>
          </a:stretch>
        </p:blipFill>
        <p:spPr>
          <a:xfrm>
            <a:off x="921878" y="1106692"/>
            <a:ext cx="5343308" cy="4626564"/>
          </a:xfrm>
          <a:prstGeom prst="rect">
            <a:avLst/>
          </a:prstGeom>
        </p:spPr>
      </p:pic>
      <p:sp>
        <p:nvSpPr>
          <p:cNvPr id="13" name="Oval 12">
            <a:extLst>
              <a:ext uri="{FF2B5EF4-FFF2-40B4-BE49-F238E27FC236}">
                <a16:creationId xmlns:a16="http://schemas.microsoft.com/office/drawing/2014/main" id="{392C593B-A8D8-960D-C0D7-A0DEB126BE62}"/>
              </a:ext>
            </a:extLst>
          </p:cNvPr>
          <p:cNvSpPr/>
          <p:nvPr/>
        </p:nvSpPr>
        <p:spPr>
          <a:xfrm>
            <a:off x="1687392" y="2564904"/>
            <a:ext cx="366369"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latin typeface="Calibri"/>
            </a:endParaRPr>
          </a:p>
        </p:txBody>
      </p:sp>
      <p:sp>
        <p:nvSpPr>
          <p:cNvPr id="14" name="Oval 13">
            <a:extLst>
              <a:ext uri="{FF2B5EF4-FFF2-40B4-BE49-F238E27FC236}">
                <a16:creationId xmlns:a16="http://schemas.microsoft.com/office/drawing/2014/main" id="{D8FCFEF7-2B3D-0AC7-9D2B-2FDC1F181988}"/>
              </a:ext>
            </a:extLst>
          </p:cNvPr>
          <p:cNvSpPr/>
          <p:nvPr/>
        </p:nvSpPr>
        <p:spPr>
          <a:xfrm>
            <a:off x="1697184" y="3717032"/>
            <a:ext cx="366369" cy="198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latin typeface="Calibri"/>
            </a:endParaRPr>
          </a:p>
        </p:txBody>
      </p:sp>
      <p:graphicFrame>
        <p:nvGraphicFramePr>
          <p:cNvPr id="15" name="Table 14">
            <a:extLst>
              <a:ext uri="{FF2B5EF4-FFF2-40B4-BE49-F238E27FC236}">
                <a16:creationId xmlns:a16="http://schemas.microsoft.com/office/drawing/2014/main" id="{F347D037-CE5B-B82A-3699-35DB6E211A44}"/>
              </a:ext>
            </a:extLst>
          </p:cNvPr>
          <p:cNvGraphicFramePr>
            <a:graphicFrameLocks noGrp="1"/>
          </p:cNvGraphicFramePr>
          <p:nvPr>
            <p:extLst>
              <p:ext uri="{D42A27DB-BD31-4B8C-83A1-F6EECF244321}">
                <p14:modId xmlns:p14="http://schemas.microsoft.com/office/powerpoint/2010/main" val="1028207805"/>
              </p:ext>
            </p:extLst>
          </p:nvPr>
        </p:nvGraphicFramePr>
        <p:xfrm>
          <a:off x="6524227" y="3551972"/>
          <a:ext cx="5343308" cy="2102805"/>
        </p:xfrm>
        <a:graphic>
          <a:graphicData uri="http://schemas.openxmlformats.org/drawingml/2006/table">
            <a:tbl>
              <a:tblPr>
                <a:tableStyleId>{5C22544A-7EE6-4342-B048-85BDC9FD1C3A}</a:tableStyleId>
              </a:tblPr>
              <a:tblGrid>
                <a:gridCol w="4100678">
                  <a:extLst>
                    <a:ext uri="{9D8B030D-6E8A-4147-A177-3AD203B41FA5}">
                      <a16:colId xmlns:a16="http://schemas.microsoft.com/office/drawing/2014/main" val="955878290"/>
                    </a:ext>
                  </a:extLst>
                </a:gridCol>
                <a:gridCol w="1242630">
                  <a:extLst>
                    <a:ext uri="{9D8B030D-6E8A-4147-A177-3AD203B41FA5}">
                      <a16:colId xmlns:a16="http://schemas.microsoft.com/office/drawing/2014/main" val="1413161740"/>
                    </a:ext>
                  </a:extLst>
                </a:gridCol>
              </a:tblGrid>
              <a:tr h="335280">
                <a:tc gridSpan="2">
                  <a:txBody>
                    <a:bodyPr/>
                    <a:lstStyle/>
                    <a:p>
                      <a:pPr algn="ctr" fontAlgn="ctr"/>
                      <a:r>
                        <a:rPr lang="en-US" sz="1600" b="1" i="0" u="none" strike="noStrike" dirty="0">
                          <a:effectLst/>
                          <a:latin typeface="Arial" panose="020B0604020202020204" pitchFamily="34" charset="0"/>
                        </a:rPr>
                        <a:t>Per capita spending on Health 2021/22</a:t>
                      </a:r>
                    </a:p>
                  </a:txBody>
                  <a:tcPr marL="7620" marR="7620" marT="7620" marB="0" anchor="ctr">
                    <a:noFill/>
                  </a:tcPr>
                </a:tc>
                <a:tc hMerge="1">
                  <a:txBody>
                    <a:bodyPr/>
                    <a:lstStyle/>
                    <a:p>
                      <a:pPr algn="l" fontAlgn="ctr"/>
                      <a:endParaRPr lang="en-ZA" sz="1000" b="1" i="0" u="none" strike="noStrike" dirty="0">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946065236"/>
                  </a:ext>
                </a:extLst>
              </a:tr>
              <a:tr h="182880">
                <a:tc>
                  <a:txBody>
                    <a:bodyPr/>
                    <a:lstStyle/>
                    <a:p>
                      <a:pPr algn="l" fontAlgn="ctr"/>
                      <a:r>
                        <a:rPr lang="en-US" sz="1600" b="0" i="0" u="none" strike="noStrike" dirty="0">
                          <a:effectLst/>
                          <a:latin typeface="Arial" panose="020B0604020202020204" pitchFamily="34" charset="0"/>
                        </a:rPr>
                        <a:t>Rand per capita (private @ 15% of total)</a:t>
                      </a:r>
                    </a:p>
                  </a:txBody>
                  <a:tcPr marL="7620" marR="7620" marT="7620" marB="0" anchor="ctr">
                    <a:solidFill>
                      <a:schemeClr val="accent3">
                        <a:lumMod val="20000"/>
                        <a:lumOff val="80000"/>
                      </a:schemeClr>
                    </a:solidFill>
                  </a:tcPr>
                </a:tc>
                <a:tc>
                  <a:txBody>
                    <a:bodyPr/>
                    <a:lstStyle/>
                    <a:p>
                      <a:pPr algn="r" fontAlgn="ctr"/>
                      <a:r>
                        <a:rPr lang="en-ZA" sz="1600" u="none" strike="noStrike" dirty="0">
                          <a:effectLst/>
                          <a:latin typeface="Arial" panose="020B0604020202020204" pitchFamily="34" charset="0"/>
                          <a:cs typeface="Arial" panose="020B0604020202020204" pitchFamily="34" charset="0"/>
                        </a:rPr>
                        <a:t>R30 515</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solidFill>
                      <a:schemeClr val="accent3">
                        <a:lumMod val="20000"/>
                        <a:lumOff val="80000"/>
                      </a:schemeClr>
                    </a:solidFill>
                  </a:tcPr>
                </a:tc>
                <a:extLst>
                  <a:ext uri="{0D108BD9-81ED-4DB2-BD59-A6C34878D82A}">
                    <a16:rowId xmlns:a16="http://schemas.microsoft.com/office/drawing/2014/main" val="1329741325"/>
                  </a:ext>
                </a:extLst>
              </a:tr>
              <a:tr h="182880">
                <a:tc>
                  <a:txBody>
                    <a:bodyPr/>
                    <a:lstStyle/>
                    <a:p>
                      <a:pPr algn="l" fontAlgn="ctr"/>
                      <a:r>
                        <a:rPr lang="en-ZA" sz="1600" b="0" i="0" u="none" strike="noStrike" dirty="0">
                          <a:effectLst/>
                          <a:latin typeface="Arial" panose="020B0604020202020204" pitchFamily="34" charset="0"/>
                        </a:rPr>
                        <a:t>Rand per capita (private mean point)</a:t>
                      </a:r>
                    </a:p>
                  </a:txBody>
                  <a:tcPr marL="7620" marR="7620" marT="7620" marB="0" anchor="ctr">
                    <a:solidFill>
                      <a:schemeClr val="accent3">
                        <a:lumMod val="20000"/>
                        <a:lumOff val="80000"/>
                      </a:schemeClr>
                    </a:solidFill>
                  </a:tcPr>
                </a:tc>
                <a:tc>
                  <a:txBody>
                    <a:bodyPr/>
                    <a:lstStyle/>
                    <a:p>
                      <a:pPr algn="r" fontAlgn="ctr"/>
                      <a:r>
                        <a:rPr lang="en-ZA" sz="1600" b="1" u="none" strike="noStrike" dirty="0">
                          <a:solidFill>
                            <a:srgbClr val="FF0000"/>
                          </a:solidFill>
                          <a:effectLst/>
                          <a:latin typeface="Arial" panose="020B0604020202020204" pitchFamily="34" charset="0"/>
                          <a:cs typeface="Arial" panose="020B0604020202020204" pitchFamily="34" charset="0"/>
                        </a:rPr>
                        <a:t>R26 700</a:t>
                      </a:r>
                      <a:endParaRPr lang="en-ZA" sz="16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ctr">
                    <a:solidFill>
                      <a:schemeClr val="accent3">
                        <a:lumMod val="40000"/>
                        <a:lumOff val="60000"/>
                      </a:schemeClr>
                    </a:solidFill>
                  </a:tcPr>
                </a:tc>
                <a:extLst>
                  <a:ext uri="{0D108BD9-81ED-4DB2-BD59-A6C34878D82A}">
                    <a16:rowId xmlns:a16="http://schemas.microsoft.com/office/drawing/2014/main" val="1622089919"/>
                  </a:ext>
                </a:extLst>
              </a:tr>
              <a:tr h="220980">
                <a:tc>
                  <a:txBody>
                    <a:bodyPr/>
                    <a:lstStyle/>
                    <a:p>
                      <a:pPr algn="l" fontAlgn="ctr"/>
                      <a:r>
                        <a:rPr lang="en-US" sz="1600" b="0" i="0" u="none" strike="noStrike">
                          <a:effectLst/>
                          <a:latin typeface="Arial" panose="020B0604020202020204" pitchFamily="34" charset="0"/>
                        </a:rPr>
                        <a:t>Rand per capita (private @ 20% of total)</a:t>
                      </a:r>
                    </a:p>
                  </a:txBody>
                  <a:tcPr marL="7620" marR="7620" marT="7620" marB="0" anchor="ctr">
                    <a:solidFill>
                      <a:schemeClr val="accent3">
                        <a:lumMod val="20000"/>
                        <a:lumOff val="80000"/>
                      </a:schemeClr>
                    </a:solidFill>
                  </a:tcPr>
                </a:tc>
                <a:tc>
                  <a:txBody>
                    <a:bodyPr/>
                    <a:lstStyle/>
                    <a:p>
                      <a:pPr algn="r" fontAlgn="ctr"/>
                      <a:r>
                        <a:rPr lang="en-ZA" sz="1600" u="none" strike="noStrike" dirty="0">
                          <a:effectLst/>
                          <a:latin typeface="Arial" panose="020B0604020202020204" pitchFamily="34" charset="0"/>
                          <a:cs typeface="Arial" panose="020B0604020202020204" pitchFamily="34" charset="0"/>
                        </a:rPr>
                        <a:t>R22 886</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solidFill>
                      <a:schemeClr val="accent3">
                        <a:lumMod val="20000"/>
                        <a:lumOff val="80000"/>
                      </a:schemeClr>
                    </a:solidFill>
                  </a:tcPr>
                </a:tc>
                <a:extLst>
                  <a:ext uri="{0D108BD9-81ED-4DB2-BD59-A6C34878D82A}">
                    <a16:rowId xmlns:a16="http://schemas.microsoft.com/office/drawing/2014/main" val="994928557"/>
                  </a:ext>
                </a:extLst>
              </a:tr>
              <a:tr h="167640">
                <a:tc>
                  <a:txBody>
                    <a:bodyPr/>
                    <a:lstStyle/>
                    <a:p>
                      <a:pPr algn="l" fontAlgn="ctr"/>
                      <a:endParaRPr lang="en-ZA" sz="1600" b="0" i="0" u="none" strike="noStrike" dirty="0">
                        <a:effectLst/>
                        <a:latin typeface="Arial" panose="020B0604020202020204" pitchFamily="34" charset="0"/>
                      </a:endParaRPr>
                    </a:p>
                  </a:txBody>
                  <a:tcPr marL="7620" marR="7620" marT="7620" marB="0" anchor="ctr">
                    <a:noFill/>
                  </a:tcPr>
                </a:tc>
                <a:tc>
                  <a:txBody>
                    <a:bodyPr/>
                    <a:lstStyle/>
                    <a:p>
                      <a:pPr algn="l" fontAlgn="ct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noFill/>
                  </a:tcPr>
                </a:tc>
                <a:extLst>
                  <a:ext uri="{0D108BD9-81ED-4DB2-BD59-A6C34878D82A}">
                    <a16:rowId xmlns:a16="http://schemas.microsoft.com/office/drawing/2014/main" val="3100480471"/>
                  </a:ext>
                </a:extLst>
              </a:tr>
              <a:tr h="258765">
                <a:tc>
                  <a:txBody>
                    <a:bodyPr/>
                    <a:lstStyle/>
                    <a:p>
                      <a:pPr algn="l" fontAlgn="ctr"/>
                      <a:r>
                        <a:rPr lang="en-US" sz="1600" b="0" i="0" u="none" strike="noStrike" dirty="0">
                          <a:effectLst/>
                          <a:latin typeface="Arial" panose="020B0604020202020204" pitchFamily="34" charset="0"/>
                        </a:rPr>
                        <a:t>Rand per capita (public @ 80% of total)</a:t>
                      </a:r>
                    </a:p>
                  </a:txBody>
                  <a:tcPr marL="7620" marR="7620" marT="7620" marB="0" anchor="ctr"/>
                </a:tc>
                <a:tc>
                  <a:txBody>
                    <a:bodyPr/>
                    <a:lstStyle/>
                    <a:p>
                      <a:pPr algn="r" fontAlgn="ctr"/>
                      <a:r>
                        <a:rPr lang="en-ZA" sz="1600" u="none" strike="noStrike" dirty="0">
                          <a:effectLst/>
                          <a:latin typeface="Arial" panose="020B0604020202020204" pitchFamily="34" charset="0"/>
                          <a:cs typeface="Arial" panose="020B0604020202020204" pitchFamily="34" charset="0"/>
                        </a:rPr>
                        <a:t>R5 483</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794523608"/>
                  </a:ext>
                </a:extLst>
              </a:tr>
              <a:tr h="167640">
                <a:tc>
                  <a:txBody>
                    <a:bodyPr/>
                    <a:lstStyle/>
                    <a:p>
                      <a:pPr algn="l" fontAlgn="ctr"/>
                      <a:r>
                        <a:rPr lang="en-ZA" sz="1600" b="0" i="0" u="none" strike="noStrike" dirty="0">
                          <a:effectLst/>
                          <a:latin typeface="Arial" panose="020B0604020202020204" pitchFamily="34" charset="0"/>
                        </a:rPr>
                        <a:t>Rand per capita (private mean point)</a:t>
                      </a:r>
                    </a:p>
                  </a:txBody>
                  <a:tcPr marL="7620" marR="7620" marT="7620" marB="0" anchor="ctr"/>
                </a:tc>
                <a:tc>
                  <a:txBody>
                    <a:bodyPr/>
                    <a:lstStyle/>
                    <a:p>
                      <a:pPr algn="r" fontAlgn="ctr"/>
                      <a:r>
                        <a:rPr lang="en-ZA" sz="1600" b="1" u="none" strike="noStrike" dirty="0">
                          <a:solidFill>
                            <a:srgbClr val="FF0000"/>
                          </a:solidFill>
                          <a:effectLst/>
                          <a:latin typeface="Arial" panose="020B0604020202020204" pitchFamily="34" charset="0"/>
                          <a:cs typeface="Arial" panose="020B0604020202020204" pitchFamily="34" charset="0"/>
                        </a:rPr>
                        <a:t>R5 322</a:t>
                      </a:r>
                      <a:endParaRPr lang="en-ZA" sz="1600" b="1"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1567131755"/>
                  </a:ext>
                </a:extLst>
              </a:tr>
              <a:tr h="167640">
                <a:tc>
                  <a:txBody>
                    <a:bodyPr/>
                    <a:lstStyle/>
                    <a:p>
                      <a:pPr algn="l" fontAlgn="ctr"/>
                      <a:r>
                        <a:rPr lang="en-US" sz="1600" b="0" i="0" u="none" strike="noStrike" dirty="0">
                          <a:effectLst/>
                          <a:latin typeface="Arial" panose="020B0604020202020204" pitchFamily="34" charset="0"/>
                        </a:rPr>
                        <a:t>Rand per capita (public @ 85% of total)</a:t>
                      </a:r>
                    </a:p>
                  </a:txBody>
                  <a:tcPr marL="7620" marR="7620" marT="7620" marB="0" anchor="ctr"/>
                </a:tc>
                <a:tc>
                  <a:txBody>
                    <a:bodyPr/>
                    <a:lstStyle/>
                    <a:p>
                      <a:pPr algn="r" fontAlgn="ctr"/>
                      <a:r>
                        <a:rPr lang="en-ZA" sz="1600" u="none" strike="noStrike" dirty="0">
                          <a:effectLst/>
                          <a:latin typeface="Arial" panose="020B0604020202020204" pitchFamily="34" charset="0"/>
                          <a:cs typeface="Arial" panose="020B0604020202020204" pitchFamily="34" charset="0"/>
                        </a:rPr>
                        <a:t>R5 161</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757589515"/>
                  </a:ext>
                </a:extLst>
              </a:tr>
            </a:tbl>
          </a:graphicData>
        </a:graphic>
      </p:graphicFrame>
    </p:spTree>
    <p:extLst>
      <p:ext uri="{BB962C8B-B14F-4D97-AF65-F5344CB8AC3E}">
        <p14:creationId xmlns:p14="http://schemas.microsoft.com/office/powerpoint/2010/main" val="416919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D0B-1D49-9482-A15A-6906EDAAEF58}"/>
              </a:ext>
            </a:extLst>
          </p:cNvPr>
          <p:cNvSpPr>
            <a:spLocks noGrp="1"/>
          </p:cNvSpPr>
          <p:nvPr>
            <p:ph type="title"/>
          </p:nvPr>
        </p:nvSpPr>
        <p:spPr>
          <a:xfrm>
            <a:off x="1769192" y="1094224"/>
            <a:ext cx="7313357" cy="407696"/>
          </a:xfrm>
        </p:spPr>
        <p:txBody>
          <a:bodyPr/>
          <a:lstStyle/>
          <a:p>
            <a:pPr marL="385763" indent="-385763" algn="l">
              <a:buFont typeface="+mj-lt"/>
              <a:buAutoNum type="arabicPeriod"/>
            </a:pPr>
            <a:r>
              <a:rPr lang="en-US" sz="1800" dirty="0"/>
              <a:t>Progress with the NHI Bill in the Portfolio Committee</a:t>
            </a:r>
            <a:endParaRPr lang="en-ZA" sz="1800" dirty="0"/>
          </a:p>
        </p:txBody>
      </p:sp>
      <p:sp>
        <p:nvSpPr>
          <p:cNvPr id="4" name="Title 1">
            <a:extLst>
              <a:ext uri="{FF2B5EF4-FFF2-40B4-BE49-F238E27FC236}">
                <a16:creationId xmlns:a16="http://schemas.microsoft.com/office/drawing/2014/main" id="{17D75551-D4E7-E927-BC90-4D460AF70AE9}"/>
              </a:ext>
            </a:extLst>
          </p:cNvPr>
          <p:cNvSpPr txBox="1">
            <a:spLocks/>
          </p:cNvSpPr>
          <p:nvPr/>
        </p:nvSpPr>
        <p:spPr>
          <a:xfrm>
            <a:off x="1703512" y="419266"/>
            <a:ext cx="6753068" cy="543595"/>
          </a:xfrm>
          <a:prstGeom prst="rect">
            <a:avLst/>
          </a:prstGeom>
        </p:spPr>
        <p:txBody>
          <a:bodyPr/>
          <a:lstStyle>
            <a:lvl1pPr algn="ctr" defTabSz="914400" rtl="0" eaLnBrk="1" latinLnBrk="0" hangingPunct="1">
              <a:spcBef>
                <a:spcPct val="0"/>
              </a:spcBef>
              <a:buNone/>
              <a:defRPr lang="en-US" sz="2800" b="1" kern="1200" dirty="0">
                <a:solidFill>
                  <a:schemeClr val="bg1"/>
                </a:solidFill>
                <a:latin typeface="Arial" pitchFamily="34" charset="0"/>
                <a:ea typeface="+mj-ea"/>
                <a:cs typeface="Arial" pitchFamily="34" charset="0"/>
              </a:defRPr>
            </a:lvl1pPr>
          </a:lstStyle>
          <a:p>
            <a:pPr algn="l"/>
            <a:r>
              <a:rPr lang="en-US" sz="2000" dirty="0">
                <a:solidFill>
                  <a:prstClr val="white"/>
                </a:solidFill>
              </a:rPr>
              <a:t>How big is this gap in per capita spending?</a:t>
            </a:r>
            <a:endParaRPr lang="en-ZA" sz="2000" dirty="0">
              <a:solidFill>
                <a:prstClr val="white"/>
              </a:solidFill>
            </a:endParaRPr>
          </a:p>
        </p:txBody>
      </p:sp>
      <p:pic>
        <p:nvPicPr>
          <p:cNvPr id="3" name="Picture 2">
            <a:extLst>
              <a:ext uri="{FF2B5EF4-FFF2-40B4-BE49-F238E27FC236}">
                <a16:creationId xmlns:a16="http://schemas.microsoft.com/office/drawing/2014/main" id="{9FC6AAA1-838A-1451-198D-05626066C474}"/>
              </a:ext>
            </a:extLst>
          </p:cNvPr>
          <p:cNvPicPr>
            <a:picLocks noChangeAspect="1"/>
          </p:cNvPicPr>
          <p:nvPr/>
        </p:nvPicPr>
        <p:blipFill>
          <a:blip r:embed="rId2"/>
          <a:stretch>
            <a:fillRect/>
          </a:stretch>
        </p:blipFill>
        <p:spPr>
          <a:xfrm>
            <a:off x="399308" y="1094224"/>
            <a:ext cx="7969449" cy="4648494"/>
          </a:xfrm>
          <a:prstGeom prst="rect">
            <a:avLst/>
          </a:prstGeom>
        </p:spPr>
      </p:pic>
      <p:sp>
        <p:nvSpPr>
          <p:cNvPr id="5" name="Right Brace 4">
            <a:extLst>
              <a:ext uri="{FF2B5EF4-FFF2-40B4-BE49-F238E27FC236}">
                <a16:creationId xmlns:a16="http://schemas.microsoft.com/office/drawing/2014/main" id="{E8BA7E67-8C35-8670-1374-7885E0E0D778}"/>
              </a:ext>
            </a:extLst>
          </p:cNvPr>
          <p:cNvSpPr/>
          <p:nvPr/>
        </p:nvSpPr>
        <p:spPr>
          <a:xfrm>
            <a:off x="5349891" y="2340077"/>
            <a:ext cx="371334" cy="252908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ZA">
              <a:solidFill>
                <a:prstClr val="black"/>
              </a:solidFill>
              <a:latin typeface="Calibri"/>
            </a:endParaRPr>
          </a:p>
        </p:txBody>
      </p:sp>
      <p:sp>
        <p:nvSpPr>
          <p:cNvPr id="6" name="TextBox 5">
            <a:extLst>
              <a:ext uri="{FF2B5EF4-FFF2-40B4-BE49-F238E27FC236}">
                <a16:creationId xmlns:a16="http://schemas.microsoft.com/office/drawing/2014/main" id="{56E4D8F0-8189-4F68-A048-BD9DCA16698C}"/>
              </a:ext>
            </a:extLst>
          </p:cNvPr>
          <p:cNvSpPr txBox="1"/>
          <p:nvPr/>
        </p:nvSpPr>
        <p:spPr>
          <a:xfrm>
            <a:off x="6470777" y="1255464"/>
            <a:ext cx="5436087" cy="1590179"/>
          </a:xfrm>
          <a:prstGeom prst="rect">
            <a:avLst/>
          </a:prstGeom>
          <a:solidFill>
            <a:schemeClr val="accent3">
              <a:lumMod val="20000"/>
              <a:lumOff val="80000"/>
            </a:schemeClr>
          </a:solidFill>
          <a:ln>
            <a:solidFill>
              <a:schemeClr val="tx1"/>
            </a:solidFill>
          </a:ln>
        </p:spPr>
        <p:txBody>
          <a:bodyPr wrap="square" rtlCol="0">
            <a:spAutoFit/>
          </a:bodyPr>
          <a:lstStyle/>
          <a:p>
            <a:pPr marL="171450" indent="-171450" fontAlgn="base">
              <a:spcBef>
                <a:spcPct val="0"/>
              </a:spcBef>
              <a:spcAft>
                <a:spcPts val="400"/>
              </a:spcAft>
              <a:buFont typeface="Arial" panose="020B0604020202020204" pitchFamily="34" charset="0"/>
              <a:buChar char="•"/>
            </a:pPr>
            <a:r>
              <a:rPr lang="en-ZA" sz="1400" dirty="0">
                <a:solidFill>
                  <a:prstClr val="black"/>
                </a:solidFill>
                <a:latin typeface="Arial" charset="0"/>
                <a:cs typeface="Arial" charset="0"/>
              </a:rPr>
              <a:t>There is a growing gap in per capita spending</a:t>
            </a:r>
          </a:p>
          <a:p>
            <a:pPr marL="171450" indent="-171450" fontAlgn="base">
              <a:spcBef>
                <a:spcPct val="0"/>
              </a:spcBef>
              <a:spcAft>
                <a:spcPts val="400"/>
              </a:spcAft>
              <a:buFont typeface="Arial" panose="020B0604020202020204" pitchFamily="34" charset="0"/>
              <a:buChar char="•"/>
            </a:pPr>
            <a:r>
              <a:rPr lang="en-ZA" sz="1400" dirty="0">
                <a:solidFill>
                  <a:prstClr val="black"/>
                </a:solidFill>
                <a:latin typeface="Arial" charset="0"/>
                <a:cs typeface="Arial" charset="0"/>
              </a:rPr>
              <a:t>(R5000 vs R25 500) is the challenge</a:t>
            </a:r>
          </a:p>
          <a:p>
            <a:pPr marL="171450" indent="-171450" fontAlgn="base">
              <a:spcBef>
                <a:spcPct val="0"/>
              </a:spcBef>
              <a:spcAft>
                <a:spcPts val="400"/>
              </a:spcAft>
              <a:buFont typeface="Arial" panose="020B0604020202020204" pitchFamily="34" charset="0"/>
              <a:buChar char="•"/>
            </a:pPr>
            <a:r>
              <a:rPr lang="en-ZA" sz="1400" b="1" dirty="0">
                <a:solidFill>
                  <a:srgbClr val="FF0000"/>
                </a:solidFill>
                <a:latin typeface="Arial" charset="0"/>
                <a:cs typeface="Arial" charset="0"/>
              </a:rPr>
              <a:t>Collective per capita spend 2021/22 is R9 147</a:t>
            </a:r>
          </a:p>
          <a:p>
            <a:pPr marL="171450" indent="-171450" fontAlgn="base">
              <a:spcBef>
                <a:spcPct val="0"/>
              </a:spcBef>
              <a:spcAft>
                <a:spcPts val="400"/>
              </a:spcAft>
              <a:buFont typeface="Arial" panose="020B0604020202020204" pitchFamily="34" charset="0"/>
              <a:buChar char="•"/>
            </a:pPr>
            <a:r>
              <a:rPr lang="en-ZA" sz="1400" dirty="0">
                <a:solidFill>
                  <a:prstClr val="black"/>
                </a:solidFill>
                <a:latin typeface="Arial" charset="0"/>
                <a:cs typeface="Arial" charset="0"/>
              </a:rPr>
              <a:t>Resources (HR, technology and infrastructure, etc) follow the money</a:t>
            </a:r>
          </a:p>
          <a:p>
            <a:pPr marL="171450" indent="-171450" fontAlgn="base">
              <a:spcBef>
                <a:spcPct val="0"/>
              </a:spcBef>
              <a:spcAft>
                <a:spcPts val="400"/>
              </a:spcAft>
              <a:buFont typeface="Arial" panose="020B0604020202020204" pitchFamily="34" charset="0"/>
              <a:buChar char="•"/>
            </a:pPr>
            <a:r>
              <a:rPr lang="en-ZA" sz="1400" b="1" dirty="0">
                <a:solidFill>
                  <a:prstClr val="black"/>
                </a:solidFill>
                <a:latin typeface="Arial" charset="0"/>
                <a:cs typeface="Arial" charset="0"/>
              </a:rPr>
              <a:t>This is the gap that needs to be closed by NHI</a:t>
            </a:r>
          </a:p>
        </p:txBody>
      </p:sp>
      <p:sp>
        <p:nvSpPr>
          <p:cNvPr id="10" name="TextBox 9">
            <a:extLst>
              <a:ext uri="{FF2B5EF4-FFF2-40B4-BE49-F238E27FC236}">
                <a16:creationId xmlns:a16="http://schemas.microsoft.com/office/drawing/2014/main" id="{6376BA1D-D5CA-2A47-FF08-CC4B07F50722}"/>
              </a:ext>
            </a:extLst>
          </p:cNvPr>
          <p:cNvSpPr txBox="1"/>
          <p:nvPr/>
        </p:nvSpPr>
        <p:spPr>
          <a:xfrm>
            <a:off x="6470777" y="4293097"/>
            <a:ext cx="5362423" cy="1600438"/>
          </a:xfrm>
          <a:prstGeom prst="rect">
            <a:avLst/>
          </a:prstGeom>
          <a:solidFill>
            <a:schemeClr val="accent3">
              <a:lumMod val="20000"/>
              <a:lumOff val="80000"/>
            </a:schemeClr>
          </a:solidFill>
          <a:ln>
            <a:solidFill>
              <a:schemeClr val="tx1"/>
            </a:solidFill>
          </a:ln>
        </p:spPr>
        <p:txBody>
          <a:bodyPr wrap="square">
            <a:spAutoFit/>
          </a:bodyPr>
          <a:lstStyle/>
          <a:p>
            <a:pPr fontAlgn="base">
              <a:spcBef>
                <a:spcPct val="0"/>
              </a:spcBef>
              <a:spcAft>
                <a:spcPct val="0"/>
              </a:spcAft>
            </a:pPr>
            <a:r>
              <a:rPr lang="en-ZA" sz="1400" dirty="0">
                <a:solidFill>
                  <a:prstClr val="black"/>
                </a:solidFill>
                <a:latin typeface="Arial" panose="020B0604020202020204" pitchFamily="34" charset="0"/>
                <a:cs typeface="Arial" charset="0"/>
              </a:rPr>
              <a:t>If we spent:</a:t>
            </a:r>
          </a:p>
          <a:p>
            <a:pPr marL="171450" indent="-171450" fontAlgn="base">
              <a:spcBef>
                <a:spcPct val="0"/>
              </a:spcBef>
              <a:spcAft>
                <a:spcPct val="0"/>
              </a:spcAft>
              <a:buFont typeface="Arial" panose="020B0604020202020204" pitchFamily="34" charset="0"/>
              <a:buChar char="•"/>
            </a:pPr>
            <a:r>
              <a:rPr lang="en-ZA" sz="1400" dirty="0">
                <a:solidFill>
                  <a:prstClr val="black"/>
                </a:solidFill>
                <a:latin typeface="Arial" panose="020B0604020202020204" pitchFamily="34" charset="0"/>
                <a:cs typeface="Arial" charset="0"/>
              </a:rPr>
              <a:t>private average of R26 700 per capita on every South African we would need an annual health budget of R1 618 178 420 565 (R1,6 trillion)</a:t>
            </a:r>
          </a:p>
          <a:p>
            <a:pPr marL="171450" indent="-171450" fontAlgn="base">
              <a:spcBef>
                <a:spcPct val="0"/>
              </a:spcBef>
              <a:spcAft>
                <a:spcPct val="0"/>
              </a:spcAft>
              <a:buFont typeface="Arial" panose="020B0604020202020204" pitchFamily="34" charset="0"/>
              <a:buChar char="•"/>
            </a:pPr>
            <a:r>
              <a:rPr lang="en-ZA" sz="1400" dirty="0">
                <a:solidFill>
                  <a:prstClr val="black"/>
                </a:solidFill>
                <a:latin typeface="Arial" panose="020B0604020202020204" pitchFamily="34" charset="0"/>
                <a:cs typeface="Arial" charset="0"/>
              </a:rPr>
              <a:t>public average of R5 322 per capita on every South African we would need an annual  health budget of </a:t>
            </a:r>
            <a:r>
              <a:rPr lang="en-ZA" sz="1400" dirty="0">
                <a:solidFill>
                  <a:prstClr val="black"/>
                </a:solidFill>
                <a:latin typeface="Arial" charset="0"/>
                <a:cs typeface="Arial" charset="0"/>
              </a:rPr>
              <a:t>R322 530 888 247 (R322,5bn)</a:t>
            </a:r>
          </a:p>
        </p:txBody>
      </p:sp>
      <p:grpSp>
        <p:nvGrpSpPr>
          <p:cNvPr id="15" name="Group 14">
            <a:extLst>
              <a:ext uri="{FF2B5EF4-FFF2-40B4-BE49-F238E27FC236}">
                <a16:creationId xmlns:a16="http://schemas.microsoft.com/office/drawing/2014/main" id="{36BAF001-C29A-0EBB-F1F1-4299A39A4125}"/>
              </a:ext>
            </a:extLst>
          </p:cNvPr>
          <p:cNvGrpSpPr/>
          <p:nvPr/>
        </p:nvGrpSpPr>
        <p:grpSpPr>
          <a:xfrm>
            <a:off x="4932040" y="1889814"/>
            <a:ext cx="648072" cy="3040502"/>
            <a:chOff x="4932040" y="1889814"/>
            <a:chExt cx="648072" cy="3040502"/>
          </a:xfrm>
        </p:grpSpPr>
        <p:pic>
          <p:nvPicPr>
            <p:cNvPr id="12" name="Graphic 11" descr="Needle with solid fill">
              <a:extLst>
                <a:ext uri="{FF2B5EF4-FFF2-40B4-BE49-F238E27FC236}">
                  <a16:creationId xmlns:a16="http://schemas.microsoft.com/office/drawing/2014/main" id="{B082275D-FDB9-5AE6-CA7D-0F2B86740A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2040" y="3933056"/>
              <a:ext cx="529208" cy="529208"/>
            </a:xfrm>
            <a:prstGeom prst="rect">
              <a:avLst/>
            </a:prstGeom>
          </p:spPr>
        </p:pic>
        <p:pic>
          <p:nvPicPr>
            <p:cNvPr id="13" name="Graphic 12" descr="Needle with solid fill">
              <a:extLst>
                <a:ext uri="{FF2B5EF4-FFF2-40B4-BE49-F238E27FC236}">
                  <a16:creationId xmlns:a16="http://schemas.microsoft.com/office/drawing/2014/main" id="{A1C3B0B2-A5D4-C9E7-76E4-3D33623B2A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0904" y="4401108"/>
              <a:ext cx="529208" cy="529208"/>
            </a:xfrm>
            <a:prstGeom prst="rect">
              <a:avLst/>
            </a:prstGeom>
          </p:spPr>
        </p:pic>
        <p:pic>
          <p:nvPicPr>
            <p:cNvPr id="14" name="Graphic 13" descr="Needle with solid fill">
              <a:extLst>
                <a:ext uri="{FF2B5EF4-FFF2-40B4-BE49-F238E27FC236}">
                  <a16:creationId xmlns:a16="http://schemas.microsoft.com/office/drawing/2014/main" id="{7990EBA2-1FB8-76B4-4426-3A5D62FD11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2040" y="1889814"/>
              <a:ext cx="529208" cy="529208"/>
            </a:xfrm>
            <a:prstGeom prst="rect">
              <a:avLst/>
            </a:prstGeom>
          </p:spPr>
        </p:pic>
      </p:grpSp>
    </p:spTree>
    <p:extLst>
      <p:ext uri="{BB962C8B-B14F-4D97-AF65-F5344CB8AC3E}">
        <p14:creationId xmlns:p14="http://schemas.microsoft.com/office/powerpoint/2010/main" val="7731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A88A3-A0DC-145C-A68E-EC76CBEEC6B7}"/>
              </a:ext>
            </a:extLst>
          </p:cNvPr>
          <p:cNvSpPr>
            <a:spLocks noGrp="1"/>
          </p:cNvSpPr>
          <p:nvPr>
            <p:ph idx="1"/>
          </p:nvPr>
        </p:nvSpPr>
        <p:spPr>
          <a:xfrm>
            <a:off x="444909" y="1310007"/>
            <a:ext cx="11019504" cy="4237985"/>
          </a:xfrm>
        </p:spPr>
        <p:txBody>
          <a:bodyPr/>
          <a:lstStyle/>
          <a:p>
            <a:pPr marL="0" indent="0">
              <a:buNone/>
            </a:pPr>
            <a:r>
              <a:rPr lang="en-US" dirty="0"/>
              <a:t>National Health Insurance has fundamental implications for the </a:t>
            </a:r>
            <a:r>
              <a:rPr lang="en-US" b="1" dirty="0"/>
              <a:t>National Health System</a:t>
            </a:r>
            <a:r>
              <a:rPr lang="en-US" dirty="0"/>
              <a:t>:</a:t>
            </a:r>
          </a:p>
          <a:p>
            <a:pPr marL="400050" lvl="1" indent="0">
              <a:buNone/>
            </a:pPr>
            <a:r>
              <a:rPr lang="en-US" sz="3200" i="1" dirty="0"/>
              <a:t>“national health system” means the system within the Republic, whether within the public or private sector, in which the individual components are concerned with the financing, provision or delivery of health services (National Health Act)</a:t>
            </a:r>
          </a:p>
        </p:txBody>
      </p:sp>
      <p:sp>
        <p:nvSpPr>
          <p:cNvPr id="5" name="Title 4">
            <a:extLst>
              <a:ext uri="{FF2B5EF4-FFF2-40B4-BE49-F238E27FC236}">
                <a16:creationId xmlns:a16="http://schemas.microsoft.com/office/drawing/2014/main" id="{109740A4-A60D-3A55-1DF2-A97C4A075A5E}"/>
              </a:ext>
            </a:extLst>
          </p:cNvPr>
          <p:cNvSpPr>
            <a:spLocks noGrp="1"/>
          </p:cNvSpPr>
          <p:nvPr>
            <p:ph type="title"/>
          </p:nvPr>
        </p:nvSpPr>
        <p:spPr/>
        <p:txBody>
          <a:bodyPr/>
          <a:lstStyle/>
          <a:p>
            <a:endParaRPr lang="en-ZA"/>
          </a:p>
        </p:txBody>
      </p:sp>
    </p:spTree>
    <p:extLst>
      <p:ext uri="{BB962C8B-B14F-4D97-AF65-F5344CB8AC3E}">
        <p14:creationId xmlns:p14="http://schemas.microsoft.com/office/powerpoint/2010/main" val="73384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D0B-1D49-9482-A15A-6906EDAAEF58}"/>
              </a:ext>
            </a:extLst>
          </p:cNvPr>
          <p:cNvSpPr>
            <a:spLocks noGrp="1"/>
          </p:cNvSpPr>
          <p:nvPr>
            <p:ph type="title"/>
          </p:nvPr>
        </p:nvSpPr>
        <p:spPr>
          <a:xfrm>
            <a:off x="326922" y="315965"/>
            <a:ext cx="9751142" cy="543595"/>
          </a:xfrm>
        </p:spPr>
        <p:txBody>
          <a:bodyPr/>
          <a:lstStyle/>
          <a:p>
            <a:pPr algn="l"/>
            <a:r>
              <a:rPr lang="en-US" sz="2400" dirty="0"/>
              <a:t>Progress with the NHI Bill in the Portfolio Committee</a:t>
            </a:r>
            <a:endParaRPr lang="en-ZA" sz="2400" dirty="0"/>
          </a:p>
        </p:txBody>
      </p:sp>
      <p:sp>
        <p:nvSpPr>
          <p:cNvPr id="3" name="Content Placeholder 2">
            <a:extLst>
              <a:ext uri="{FF2B5EF4-FFF2-40B4-BE49-F238E27FC236}">
                <a16:creationId xmlns:a16="http://schemas.microsoft.com/office/drawing/2014/main" id="{7BA55C16-E9B6-F818-9460-F33B85F178EC}"/>
              </a:ext>
            </a:extLst>
          </p:cNvPr>
          <p:cNvSpPr>
            <a:spLocks noGrp="1"/>
          </p:cNvSpPr>
          <p:nvPr>
            <p:ph idx="1"/>
          </p:nvPr>
        </p:nvSpPr>
        <p:spPr>
          <a:xfrm>
            <a:off x="471947" y="1253330"/>
            <a:ext cx="11287433" cy="4518205"/>
          </a:xfrm>
        </p:spPr>
        <p:txBody>
          <a:bodyPr/>
          <a:lstStyle/>
          <a:p>
            <a:r>
              <a:rPr lang="en-ZA" sz="2400" dirty="0"/>
              <a:t>Portfolio Committee concluded ‘clause-by-clause’ discussions on the Bill clauses</a:t>
            </a:r>
          </a:p>
          <a:p>
            <a:pPr lvl="1"/>
            <a:r>
              <a:rPr lang="en-ZA" sz="2000" dirty="0"/>
              <a:t>Hon Minister made introductory comments to NDOH response on 16 November 2022</a:t>
            </a:r>
          </a:p>
          <a:p>
            <a:pPr lvl="1"/>
            <a:r>
              <a:rPr lang="en-ZA" sz="2000" dirty="0"/>
              <a:t>NDOH responded on 30 November 2022</a:t>
            </a:r>
          </a:p>
          <a:p>
            <a:r>
              <a:rPr lang="en-ZA" sz="2400" dirty="0"/>
              <a:t>Chief State Law Advisor is busy with legal opinion on legality of the Bill</a:t>
            </a:r>
          </a:p>
          <a:p>
            <a:pPr lvl="1"/>
            <a:r>
              <a:rPr lang="en-ZA" sz="2000" dirty="0"/>
              <a:t>Early 2023 (probably Feb after SONA)</a:t>
            </a:r>
          </a:p>
          <a:p>
            <a:pPr lvl="1"/>
            <a:r>
              <a:rPr lang="en-ZA" sz="2000" dirty="0"/>
              <a:t>Prepare ‘A list’ amendments</a:t>
            </a:r>
          </a:p>
          <a:p>
            <a:r>
              <a:rPr lang="en-ZA" sz="2400" dirty="0"/>
              <a:t>Next step is consultation in the Provincial Legislatures led by the Select Committee of NCOP</a:t>
            </a:r>
          </a:p>
          <a:p>
            <a:r>
              <a:rPr lang="en-ZA" sz="2400" dirty="0"/>
              <a:t>Anticipate conclusion of the process in 2023</a:t>
            </a:r>
          </a:p>
        </p:txBody>
      </p:sp>
    </p:spTree>
    <p:extLst>
      <p:ext uri="{BB962C8B-B14F-4D97-AF65-F5344CB8AC3E}">
        <p14:creationId xmlns:p14="http://schemas.microsoft.com/office/powerpoint/2010/main" val="886617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00A8-4606-725A-662B-DDAE3667D7E0}"/>
              </a:ext>
            </a:extLst>
          </p:cNvPr>
          <p:cNvSpPr>
            <a:spLocks noGrp="1"/>
          </p:cNvSpPr>
          <p:nvPr>
            <p:ph type="title"/>
          </p:nvPr>
        </p:nvSpPr>
        <p:spPr>
          <a:xfrm>
            <a:off x="540774" y="365126"/>
            <a:ext cx="8915599" cy="543595"/>
          </a:xfrm>
        </p:spPr>
        <p:txBody>
          <a:bodyPr/>
          <a:lstStyle/>
          <a:p>
            <a:pPr algn="l"/>
            <a:r>
              <a:rPr lang="en-ZA" sz="2400" dirty="0"/>
              <a:t>Transitional Functional NHI Branch (in NDOH)</a:t>
            </a:r>
          </a:p>
        </p:txBody>
      </p:sp>
      <p:sp>
        <p:nvSpPr>
          <p:cNvPr id="3" name="Content Placeholder 2">
            <a:extLst>
              <a:ext uri="{FF2B5EF4-FFF2-40B4-BE49-F238E27FC236}">
                <a16:creationId xmlns:a16="http://schemas.microsoft.com/office/drawing/2014/main" id="{950F2690-83AE-5CB1-6E22-D848EC8D73B5}"/>
              </a:ext>
            </a:extLst>
          </p:cNvPr>
          <p:cNvSpPr>
            <a:spLocks noGrp="1"/>
          </p:cNvSpPr>
          <p:nvPr>
            <p:ph idx="1"/>
          </p:nvPr>
        </p:nvSpPr>
        <p:spPr>
          <a:xfrm>
            <a:off x="412955" y="1046858"/>
            <a:ext cx="11346426" cy="4970485"/>
          </a:xfrm>
        </p:spPr>
        <p:txBody>
          <a:bodyPr/>
          <a:lstStyle/>
          <a:p>
            <a:r>
              <a:rPr lang="en-ZA" sz="1800" dirty="0"/>
              <a:t>Internal reorganisation in NDOH with shifting of functions between Branches (Current posts 95)</a:t>
            </a:r>
          </a:p>
          <a:p>
            <a:r>
              <a:rPr lang="en-ZA" sz="1800" dirty="0"/>
              <a:t>New components added as a result of the MPSA approvals</a:t>
            </a:r>
          </a:p>
          <a:p>
            <a:r>
              <a:rPr lang="en-ZA" sz="1800" dirty="0"/>
              <a:t>NHI Branch</a:t>
            </a:r>
            <a:r>
              <a:rPr lang="en-US" sz="1800" dirty="0"/>
              <a:t> (5 Chief Directorates)</a:t>
            </a:r>
            <a:r>
              <a:rPr lang="en-ZA" sz="1800" dirty="0"/>
              <a:t>: 44 new posts advertised (1955 applications)</a:t>
            </a:r>
          </a:p>
          <a:p>
            <a:pPr lvl="1"/>
            <a:r>
              <a:rPr lang="en-US" sz="1600" dirty="0"/>
              <a:t>CHIEF DIRECTORATE: USER &amp; SERVICE PROVIDER MANAGEMENT</a:t>
            </a:r>
          </a:p>
          <a:p>
            <a:pPr lvl="2"/>
            <a:r>
              <a:rPr lang="en-US" sz="1200" dirty="0">
                <a:solidFill>
                  <a:srgbClr val="FF0000"/>
                </a:solidFill>
              </a:rPr>
              <a:t>7 new posts </a:t>
            </a:r>
            <a:r>
              <a:rPr lang="en-US" sz="1200" dirty="0"/>
              <a:t>advertised</a:t>
            </a:r>
          </a:p>
          <a:p>
            <a:pPr lvl="1"/>
            <a:r>
              <a:rPr lang="en-US" sz="1600" dirty="0"/>
              <a:t>CHIEF DIRECTORATE: HEALTH CARE BENEFITS &amp; PROVIDER PAYMENT DESIGN</a:t>
            </a:r>
          </a:p>
          <a:p>
            <a:pPr lvl="2"/>
            <a:r>
              <a:rPr lang="en-US" sz="1200" dirty="0">
                <a:solidFill>
                  <a:srgbClr val="FF0000"/>
                </a:solidFill>
              </a:rPr>
              <a:t>6 new posts </a:t>
            </a:r>
            <a:r>
              <a:rPr lang="en-US" sz="1200" dirty="0"/>
              <a:t>advertised</a:t>
            </a:r>
          </a:p>
          <a:p>
            <a:pPr lvl="1"/>
            <a:r>
              <a:rPr lang="en-US" sz="1600" dirty="0"/>
              <a:t>CHIEF DIRECTORATE: HEALTH PRODUCT PROCUREMENT</a:t>
            </a:r>
          </a:p>
          <a:p>
            <a:pPr lvl="2"/>
            <a:r>
              <a:rPr lang="en-US" sz="1200" dirty="0"/>
              <a:t>Currently AMD, PEE and Licensing ( posts)</a:t>
            </a:r>
          </a:p>
          <a:p>
            <a:pPr lvl="2"/>
            <a:r>
              <a:rPr lang="en-US" sz="1200" dirty="0"/>
              <a:t>CD: candidates have been for competency testing</a:t>
            </a:r>
          </a:p>
          <a:p>
            <a:pPr lvl="2"/>
            <a:r>
              <a:rPr lang="en-US" sz="1200" dirty="0">
                <a:solidFill>
                  <a:srgbClr val="FF0000"/>
                </a:solidFill>
              </a:rPr>
              <a:t>3 new posts </a:t>
            </a:r>
            <a:r>
              <a:rPr lang="en-US" sz="1200" dirty="0"/>
              <a:t>advertised</a:t>
            </a:r>
          </a:p>
          <a:p>
            <a:pPr lvl="1"/>
            <a:r>
              <a:rPr lang="en-US" sz="1600" dirty="0"/>
              <a:t>CHIEF DIRECTORATE: HEALTH SYSTEMS DIGITAL INFORMATION</a:t>
            </a:r>
          </a:p>
          <a:p>
            <a:pPr lvl="2"/>
            <a:r>
              <a:rPr lang="en-US" sz="1200" dirty="0"/>
              <a:t>Currently Dir: Health Information ( posts)</a:t>
            </a:r>
          </a:p>
          <a:p>
            <a:pPr lvl="2"/>
            <a:r>
              <a:rPr lang="en-US" sz="1200" dirty="0"/>
              <a:t>CD: Internal transfer almost concluded</a:t>
            </a:r>
          </a:p>
          <a:p>
            <a:pPr lvl="2"/>
            <a:r>
              <a:rPr lang="en-US" sz="1200" dirty="0">
                <a:solidFill>
                  <a:srgbClr val="FF0000"/>
                </a:solidFill>
              </a:rPr>
              <a:t>25 new posts </a:t>
            </a:r>
            <a:r>
              <a:rPr lang="en-US" sz="1200" dirty="0"/>
              <a:t>advertised</a:t>
            </a:r>
          </a:p>
          <a:p>
            <a:pPr lvl="1"/>
            <a:r>
              <a:rPr lang="en-US" sz="1600" dirty="0"/>
              <a:t>CHIEF DIRECTORATE: FRAUD MANAGEMENT</a:t>
            </a:r>
          </a:p>
          <a:p>
            <a:pPr lvl="2"/>
            <a:r>
              <a:rPr lang="en-US" sz="1200" dirty="0">
                <a:solidFill>
                  <a:srgbClr val="FF0000"/>
                </a:solidFill>
              </a:rPr>
              <a:t>3 new posts </a:t>
            </a:r>
            <a:r>
              <a:rPr lang="en-US" sz="1200" dirty="0"/>
              <a:t>advertised</a:t>
            </a:r>
          </a:p>
          <a:p>
            <a:r>
              <a:rPr lang="en-ZA" sz="1800" dirty="0"/>
              <a:t>Target for filling new posts is 70% filled by 31 March 2023</a:t>
            </a:r>
          </a:p>
        </p:txBody>
      </p:sp>
    </p:spTree>
    <p:extLst>
      <p:ext uri="{BB962C8B-B14F-4D97-AF65-F5344CB8AC3E}">
        <p14:creationId xmlns:p14="http://schemas.microsoft.com/office/powerpoint/2010/main" val="3978475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2152650" y="1268760"/>
            <a:ext cx="7886700" cy="4351338"/>
          </a:xfrm>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988840"/>
            <a:ext cx="8774044" cy="2880320"/>
          </a:xfrm>
          <a:prstGeom prst="rect">
            <a:avLst/>
          </a:prstGeom>
        </p:spPr>
      </p:pic>
    </p:spTree>
    <p:extLst>
      <p:ext uri="{BB962C8B-B14F-4D97-AF65-F5344CB8AC3E}">
        <p14:creationId xmlns:p14="http://schemas.microsoft.com/office/powerpoint/2010/main" val="3993174376"/>
      </p:ext>
    </p:extLst>
  </p:cSld>
  <p:clrMapOvr>
    <a:masterClrMapping/>
  </p:clrMapOvr>
  <mc:AlternateContent xmlns:mc="http://schemas.openxmlformats.org/markup-compatibility/2006" xmlns:p14="http://schemas.microsoft.com/office/powerpoint/2010/main">
    <mc:Choice Requires="p14">
      <p:transition spd="slow" p14:dur="2000" advTm="3217"/>
    </mc:Choice>
    <mc:Fallback xmlns="">
      <p:transition spd="slow" advTm="32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6731-6240-26FB-9AF3-D51C656A0B54}"/>
              </a:ext>
            </a:extLst>
          </p:cNvPr>
          <p:cNvSpPr>
            <a:spLocks noGrp="1"/>
          </p:cNvSpPr>
          <p:nvPr>
            <p:ph type="title"/>
          </p:nvPr>
        </p:nvSpPr>
        <p:spPr/>
        <p:txBody>
          <a:bodyPr/>
          <a:lstStyle/>
          <a:p>
            <a:pPr algn="l"/>
            <a:r>
              <a:rPr lang="en-ZA" dirty="0"/>
              <a:t>OUTLINE</a:t>
            </a:r>
          </a:p>
        </p:txBody>
      </p:sp>
      <p:sp>
        <p:nvSpPr>
          <p:cNvPr id="3" name="Content Placeholder 2">
            <a:extLst>
              <a:ext uri="{FF2B5EF4-FFF2-40B4-BE49-F238E27FC236}">
                <a16:creationId xmlns:a16="http://schemas.microsoft.com/office/drawing/2014/main" id="{B24C7483-FFA0-6C74-FA5C-62F665073653}"/>
              </a:ext>
            </a:extLst>
          </p:cNvPr>
          <p:cNvSpPr>
            <a:spLocks noGrp="1"/>
          </p:cNvSpPr>
          <p:nvPr>
            <p:ph idx="1"/>
          </p:nvPr>
        </p:nvSpPr>
        <p:spPr>
          <a:xfrm>
            <a:off x="562897" y="1347019"/>
            <a:ext cx="10515600" cy="3923071"/>
          </a:xfrm>
        </p:spPr>
        <p:txBody>
          <a:bodyPr/>
          <a:lstStyle/>
          <a:p>
            <a:pPr marL="457200" indent="-457200">
              <a:buFont typeface="+mj-lt"/>
              <a:buAutoNum type="arabicPeriod"/>
            </a:pPr>
            <a:r>
              <a:rPr lang="en-US" sz="2400" dirty="0"/>
              <a:t>Do South African enjoy UHC? - Where is the money?</a:t>
            </a:r>
          </a:p>
          <a:p>
            <a:pPr marL="457200" indent="-457200">
              <a:buFont typeface="+mj-lt"/>
              <a:buAutoNum type="arabicPeriod"/>
            </a:pPr>
            <a:r>
              <a:rPr lang="en-US" sz="2400" dirty="0"/>
              <a:t>Progress with the NHI Bill in the Portfolio Committee</a:t>
            </a:r>
          </a:p>
          <a:p>
            <a:pPr marL="457200" indent="-457200">
              <a:buFont typeface="+mj-lt"/>
              <a:buAutoNum type="arabicPeriod"/>
            </a:pPr>
            <a:r>
              <a:rPr lang="en-US" sz="2400" dirty="0"/>
              <a:t>Progress with establishment of the NHI Branch in NDOH</a:t>
            </a:r>
          </a:p>
        </p:txBody>
      </p:sp>
    </p:spTree>
    <p:extLst>
      <p:ext uri="{BB962C8B-B14F-4D97-AF65-F5344CB8AC3E}">
        <p14:creationId xmlns:p14="http://schemas.microsoft.com/office/powerpoint/2010/main" val="180246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D0B-1D49-9482-A15A-6906EDAAEF58}"/>
              </a:ext>
            </a:extLst>
          </p:cNvPr>
          <p:cNvSpPr>
            <a:spLocks noGrp="1"/>
          </p:cNvSpPr>
          <p:nvPr>
            <p:ph type="title"/>
          </p:nvPr>
        </p:nvSpPr>
        <p:spPr>
          <a:xfrm>
            <a:off x="1769192" y="1094224"/>
            <a:ext cx="7313357" cy="407696"/>
          </a:xfrm>
        </p:spPr>
        <p:txBody>
          <a:bodyPr/>
          <a:lstStyle/>
          <a:p>
            <a:pPr marL="385763" indent="-385763" algn="l">
              <a:buFont typeface="+mj-lt"/>
              <a:buAutoNum type="arabicPeriod"/>
            </a:pPr>
            <a:r>
              <a:rPr lang="en-US" sz="1800" dirty="0"/>
              <a:t>Progress with the NHI Bill in the Portfolio Committee</a:t>
            </a:r>
            <a:endParaRPr lang="en-ZA" sz="1800" dirty="0"/>
          </a:p>
        </p:txBody>
      </p:sp>
      <p:sp>
        <p:nvSpPr>
          <p:cNvPr id="4" name="Title 1">
            <a:extLst>
              <a:ext uri="{FF2B5EF4-FFF2-40B4-BE49-F238E27FC236}">
                <a16:creationId xmlns:a16="http://schemas.microsoft.com/office/drawing/2014/main" id="{17D75551-D4E7-E927-BC90-4D460AF70AE9}"/>
              </a:ext>
            </a:extLst>
          </p:cNvPr>
          <p:cNvSpPr txBox="1">
            <a:spLocks/>
          </p:cNvSpPr>
          <p:nvPr/>
        </p:nvSpPr>
        <p:spPr>
          <a:xfrm>
            <a:off x="1703512" y="221110"/>
            <a:ext cx="6753068" cy="543595"/>
          </a:xfrm>
          <a:prstGeom prst="rect">
            <a:avLst/>
          </a:prstGeom>
        </p:spPr>
        <p:txBody>
          <a:bodyPr/>
          <a:lstStyle>
            <a:lvl1pPr algn="ctr" defTabSz="914400" rtl="0" eaLnBrk="1" latinLnBrk="0" hangingPunct="1">
              <a:spcBef>
                <a:spcPct val="0"/>
              </a:spcBef>
              <a:buNone/>
              <a:defRPr lang="en-US" sz="2800" b="1" kern="1200" dirty="0">
                <a:solidFill>
                  <a:schemeClr val="bg1"/>
                </a:solidFill>
                <a:latin typeface="Arial" pitchFamily="34" charset="0"/>
                <a:ea typeface="+mj-ea"/>
                <a:cs typeface="Arial" pitchFamily="34" charset="0"/>
              </a:defRPr>
            </a:lvl1pPr>
          </a:lstStyle>
          <a:p>
            <a:pPr algn="l"/>
            <a:r>
              <a:rPr lang="en-US" sz="2000" dirty="0">
                <a:solidFill>
                  <a:prstClr val="white"/>
                </a:solidFill>
              </a:rPr>
              <a:t>What are the health sector funding trends over the past 15 years? (Rm)</a:t>
            </a:r>
            <a:endParaRPr lang="en-ZA" sz="2000" dirty="0">
              <a:solidFill>
                <a:prstClr val="white"/>
              </a:solidFill>
            </a:endParaRPr>
          </a:p>
        </p:txBody>
      </p:sp>
      <p:graphicFrame>
        <p:nvGraphicFramePr>
          <p:cNvPr id="5" name="Content Placeholder 4">
            <a:extLst>
              <a:ext uri="{FF2B5EF4-FFF2-40B4-BE49-F238E27FC236}">
                <a16:creationId xmlns:a16="http://schemas.microsoft.com/office/drawing/2014/main" id="{6A43DD44-BC78-4B4F-8295-D1B11C137143}"/>
              </a:ext>
            </a:extLst>
          </p:cNvPr>
          <p:cNvGraphicFramePr>
            <a:graphicFrameLocks noGrp="1"/>
          </p:cNvGraphicFramePr>
          <p:nvPr>
            <p:ph idx="1"/>
          </p:nvPr>
        </p:nvGraphicFramePr>
        <p:xfrm>
          <a:off x="1863725" y="1292225"/>
          <a:ext cx="8464550" cy="44719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6E4D8F0-8189-4F68-A048-BD9DCA16698C}"/>
              </a:ext>
            </a:extLst>
          </p:cNvPr>
          <p:cNvSpPr txBox="1"/>
          <p:nvPr/>
        </p:nvSpPr>
        <p:spPr>
          <a:xfrm>
            <a:off x="2495599" y="1654550"/>
            <a:ext cx="7602129" cy="1200329"/>
          </a:xfrm>
          <a:prstGeom prst="rect">
            <a:avLst/>
          </a:prstGeom>
          <a:noFill/>
        </p:spPr>
        <p:txBody>
          <a:bodyPr wrap="square" rtlCol="0">
            <a:spAutoFit/>
          </a:bodyPr>
          <a:lstStyle/>
          <a:p>
            <a:pPr fontAlgn="base">
              <a:spcBef>
                <a:spcPct val="0"/>
              </a:spcBef>
              <a:spcAft>
                <a:spcPct val="0"/>
              </a:spcAft>
            </a:pPr>
            <a:r>
              <a:rPr lang="en-ZA" dirty="0">
                <a:solidFill>
                  <a:prstClr val="black"/>
                </a:solidFill>
                <a:latin typeface="Arial" charset="0"/>
                <a:cs typeface="Arial" charset="0"/>
              </a:rPr>
              <a:t>High level</a:t>
            </a:r>
          </a:p>
          <a:p>
            <a:pPr marL="285750" indent="-285750" fontAlgn="base">
              <a:spcBef>
                <a:spcPct val="0"/>
              </a:spcBef>
              <a:spcAft>
                <a:spcPct val="0"/>
              </a:spcAft>
              <a:buFont typeface="Arial" panose="020B0604020202020204" pitchFamily="34" charset="0"/>
              <a:buChar char="•"/>
            </a:pPr>
            <a:r>
              <a:rPr lang="en-ZA" dirty="0">
                <a:solidFill>
                  <a:prstClr val="black"/>
                </a:solidFill>
                <a:latin typeface="Arial" charset="0"/>
                <a:cs typeface="Arial" charset="0"/>
              </a:rPr>
              <a:t>More is spent in the private sector than the public sector since 2008</a:t>
            </a:r>
          </a:p>
          <a:p>
            <a:pPr marL="285750" indent="-285750" fontAlgn="base">
              <a:spcBef>
                <a:spcPct val="0"/>
              </a:spcBef>
              <a:spcAft>
                <a:spcPct val="0"/>
              </a:spcAft>
              <a:buFont typeface="Arial" panose="020B0604020202020204" pitchFamily="34" charset="0"/>
              <a:buChar char="•"/>
            </a:pPr>
            <a:r>
              <a:rPr lang="en-ZA" dirty="0">
                <a:solidFill>
                  <a:prstClr val="black"/>
                </a:solidFill>
                <a:latin typeface="Arial" charset="0"/>
                <a:cs typeface="Arial" charset="0"/>
              </a:rPr>
              <a:t>Private spending shows a linear increase</a:t>
            </a:r>
          </a:p>
          <a:p>
            <a:pPr marL="285750" indent="-285750" fontAlgn="base">
              <a:spcBef>
                <a:spcPct val="0"/>
              </a:spcBef>
              <a:spcAft>
                <a:spcPct val="0"/>
              </a:spcAft>
              <a:buFont typeface="Arial" panose="020B0604020202020204" pitchFamily="34" charset="0"/>
              <a:buChar char="•"/>
            </a:pPr>
            <a:r>
              <a:rPr lang="en-ZA" dirty="0">
                <a:solidFill>
                  <a:prstClr val="black"/>
                </a:solidFill>
                <a:latin typeface="Arial" charset="0"/>
                <a:cs typeface="Arial" charset="0"/>
              </a:rPr>
              <a:t>Public sector was almost linear until 2021/22</a:t>
            </a:r>
          </a:p>
        </p:txBody>
      </p:sp>
    </p:spTree>
    <p:extLst>
      <p:ext uri="{BB962C8B-B14F-4D97-AF65-F5344CB8AC3E}">
        <p14:creationId xmlns:p14="http://schemas.microsoft.com/office/powerpoint/2010/main" val="278713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D0B-1D49-9482-A15A-6906EDAAEF58}"/>
              </a:ext>
            </a:extLst>
          </p:cNvPr>
          <p:cNvSpPr>
            <a:spLocks noGrp="1"/>
          </p:cNvSpPr>
          <p:nvPr>
            <p:ph type="title"/>
          </p:nvPr>
        </p:nvSpPr>
        <p:spPr>
          <a:xfrm>
            <a:off x="1769192" y="1094224"/>
            <a:ext cx="7313357" cy="407696"/>
          </a:xfrm>
        </p:spPr>
        <p:txBody>
          <a:bodyPr/>
          <a:lstStyle/>
          <a:p>
            <a:pPr marL="385763" indent="-385763" algn="l">
              <a:buFont typeface="+mj-lt"/>
              <a:buAutoNum type="arabicPeriod"/>
            </a:pPr>
            <a:r>
              <a:rPr lang="en-US" sz="1800" dirty="0"/>
              <a:t>Progress with the NHI Bill in the Portfolio Committee</a:t>
            </a:r>
            <a:endParaRPr lang="en-ZA" sz="1800" dirty="0"/>
          </a:p>
        </p:txBody>
      </p:sp>
      <p:sp>
        <p:nvSpPr>
          <p:cNvPr id="4" name="Title 1">
            <a:extLst>
              <a:ext uri="{FF2B5EF4-FFF2-40B4-BE49-F238E27FC236}">
                <a16:creationId xmlns:a16="http://schemas.microsoft.com/office/drawing/2014/main" id="{17D75551-D4E7-E927-BC90-4D460AF70AE9}"/>
              </a:ext>
            </a:extLst>
          </p:cNvPr>
          <p:cNvSpPr txBox="1">
            <a:spLocks/>
          </p:cNvSpPr>
          <p:nvPr/>
        </p:nvSpPr>
        <p:spPr>
          <a:xfrm>
            <a:off x="1703512" y="221110"/>
            <a:ext cx="6753068" cy="543595"/>
          </a:xfrm>
          <a:prstGeom prst="rect">
            <a:avLst/>
          </a:prstGeom>
        </p:spPr>
        <p:txBody>
          <a:bodyPr/>
          <a:lstStyle>
            <a:lvl1pPr algn="ctr" defTabSz="914400" rtl="0" eaLnBrk="1" latinLnBrk="0" hangingPunct="1">
              <a:spcBef>
                <a:spcPct val="0"/>
              </a:spcBef>
              <a:buNone/>
              <a:defRPr lang="en-US" sz="2800" b="1" kern="1200" dirty="0">
                <a:solidFill>
                  <a:schemeClr val="bg1"/>
                </a:solidFill>
                <a:latin typeface="Arial" pitchFamily="34" charset="0"/>
                <a:ea typeface="+mj-ea"/>
                <a:cs typeface="Arial" pitchFamily="34" charset="0"/>
              </a:defRPr>
            </a:lvl1pPr>
          </a:lstStyle>
          <a:p>
            <a:pPr algn="l"/>
            <a:r>
              <a:rPr lang="en-US" sz="2000" dirty="0">
                <a:solidFill>
                  <a:prstClr val="white"/>
                </a:solidFill>
              </a:rPr>
              <a:t>What are the health sector funding trends over the past 15 years? (%GDP)</a:t>
            </a:r>
            <a:endParaRPr lang="en-ZA" sz="2000" dirty="0">
              <a:solidFill>
                <a:prstClr val="white"/>
              </a:solidFill>
            </a:endParaRPr>
          </a:p>
        </p:txBody>
      </p:sp>
      <p:sp>
        <p:nvSpPr>
          <p:cNvPr id="6" name="TextBox 5">
            <a:extLst>
              <a:ext uri="{FF2B5EF4-FFF2-40B4-BE49-F238E27FC236}">
                <a16:creationId xmlns:a16="http://schemas.microsoft.com/office/drawing/2014/main" id="{56E4D8F0-8189-4F68-A048-BD9DCA16698C}"/>
              </a:ext>
            </a:extLst>
          </p:cNvPr>
          <p:cNvSpPr txBox="1"/>
          <p:nvPr/>
        </p:nvSpPr>
        <p:spPr>
          <a:xfrm>
            <a:off x="2034385" y="4725144"/>
            <a:ext cx="8123230" cy="1077218"/>
          </a:xfrm>
          <a:prstGeom prst="rect">
            <a:avLst/>
          </a:prstGeom>
          <a:noFill/>
        </p:spPr>
        <p:txBody>
          <a:bodyPr wrap="square" rtlCol="0">
            <a:spAutoFit/>
          </a:bodyPr>
          <a:lstStyle/>
          <a:p>
            <a:pPr fontAlgn="base">
              <a:spcBef>
                <a:spcPct val="0"/>
              </a:spcBef>
              <a:spcAft>
                <a:spcPct val="0"/>
              </a:spcAft>
            </a:pPr>
            <a:r>
              <a:rPr lang="en-ZA" sz="1600" dirty="0">
                <a:solidFill>
                  <a:prstClr val="black"/>
                </a:solidFill>
                <a:latin typeface="Arial" charset="0"/>
                <a:cs typeface="Arial" charset="0"/>
              </a:rPr>
              <a:t>High level</a:t>
            </a:r>
          </a:p>
          <a:p>
            <a:pPr marL="285750" indent="-285750" fontAlgn="base">
              <a:spcBef>
                <a:spcPct val="0"/>
              </a:spcBef>
              <a:spcAft>
                <a:spcPct val="0"/>
              </a:spcAft>
              <a:buFont typeface="Arial" panose="020B0604020202020204" pitchFamily="34" charset="0"/>
              <a:buChar char="•"/>
            </a:pPr>
            <a:r>
              <a:rPr lang="en-ZA" sz="1600" dirty="0">
                <a:solidFill>
                  <a:prstClr val="black"/>
                </a:solidFill>
                <a:latin typeface="Arial" charset="0"/>
                <a:cs typeface="Arial" charset="0"/>
              </a:rPr>
              <a:t>National spend currently is around 8,9%GDP (up from below 7% in 2008/09)</a:t>
            </a:r>
          </a:p>
          <a:p>
            <a:pPr marL="285750" indent="-285750" fontAlgn="base">
              <a:spcBef>
                <a:spcPct val="0"/>
              </a:spcBef>
              <a:spcAft>
                <a:spcPct val="0"/>
              </a:spcAft>
              <a:buFont typeface="Arial" panose="020B0604020202020204" pitchFamily="34" charset="0"/>
              <a:buChar char="•"/>
            </a:pPr>
            <a:r>
              <a:rPr lang="en-ZA" sz="1600" dirty="0">
                <a:solidFill>
                  <a:prstClr val="black"/>
                </a:solidFill>
                <a:latin typeface="Arial" charset="0"/>
                <a:cs typeface="Arial" charset="0"/>
              </a:rPr>
              <a:t>Both Public and Private spending increased as %’s of GDP until 2020/21 but both are decreasing, public faster than private – this is extremely worrying</a:t>
            </a:r>
          </a:p>
        </p:txBody>
      </p:sp>
      <p:pic>
        <p:nvPicPr>
          <p:cNvPr id="8" name="Picture 7">
            <a:extLst>
              <a:ext uri="{FF2B5EF4-FFF2-40B4-BE49-F238E27FC236}">
                <a16:creationId xmlns:a16="http://schemas.microsoft.com/office/drawing/2014/main" id="{C1086559-86FA-6230-6C4F-AB314B719B66}"/>
              </a:ext>
            </a:extLst>
          </p:cNvPr>
          <p:cNvPicPr>
            <a:picLocks noChangeAspect="1"/>
          </p:cNvPicPr>
          <p:nvPr/>
        </p:nvPicPr>
        <p:blipFill>
          <a:blip r:embed="rId2"/>
          <a:stretch>
            <a:fillRect/>
          </a:stretch>
        </p:blipFill>
        <p:spPr>
          <a:xfrm>
            <a:off x="1769191" y="1110094"/>
            <a:ext cx="8388424" cy="3615050"/>
          </a:xfrm>
          <a:prstGeom prst="rect">
            <a:avLst/>
          </a:prstGeom>
        </p:spPr>
      </p:pic>
    </p:spTree>
    <p:extLst>
      <p:ext uri="{BB962C8B-B14F-4D97-AF65-F5344CB8AC3E}">
        <p14:creationId xmlns:p14="http://schemas.microsoft.com/office/powerpoint/2010/main" val="145426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D0B-1D49-9482-A15A-6906EDAAEF58}"/>
              </a:ext>
            </a:extLst>
          </p:cNvPr>
          <p:cNvSpPr>
            <a:spLocks noGrp="1"/>
          </p:cNvSpPr>
          <p:nvPr>
            <p:ph type="title"/>
          </p:nvPr>
        </p:nvSpPr>
        <p:spPr>
          <a:xfrm>
            <a:off x="1769192" y="1094224"/>
            <a:ext cx="7313357" cy="407696"/>
          </a:xfrm>
        </p:spPr>
        <p:txBody>
          <a:bodyPr/>
          <a:lstStyle/>
          <a:p>
            <a:pPr marL="385763" indent="-385763" algn="l">
              <a:buFont typeface="+mj-lt"/>
              <a:buAutoNum type="arabicPeriod"/>
            </a:pPr>
            <a:r>
              <a:rPr lang="en-US" sz="1800" dirty="0"/>
              <a:t>Progress with the NHI Bill in the Portfolio Committee</a:t>
            </a:r>
            <a:endParaRPr lang="en-ZA" sz="1800" dirty="0"/>
          </a:p>
        </p:txBody>
      </p:sp>
      <p:sp>
        <p:nvSpPr>
          <p:cNvPr id="4" name="Title 1">
            <a:extLst>
              <a:ext uri="{FF2B5EF4-FFF2-40B4-BE49-F238E27FC236}">
                <a16:creationId xmlns:a16="http://schemas.microsoft.com/office/drawing/2014/main" id="{17D75551-D4E7-E927-BC90-4D460AF70AE9}"/>
              </a:ext>
            </a:extLst>
          </p:cNvPr>
          <p:cNvSpPr txBox="1">
            <a:spLocks/>
          </p:cNvSpPr>
          <p:nvPr/>
        </p:nvSpPr>
        <p:spPr>
          <a:xfrm>
            <a:off x="1143074" y="330096"/>
            <a:ext cx="8522036" cy="543595"/>
          </a:xfrm>
          <a:prstGeom prst="rect">
            <a:avLst/>
          </a:prstGeom>
        </p:spPr>
        <p:txBody>
          <a:bodyPr/>
          <a:lstStyle>
            <a:lvl1pPr algn="ctr" defTabSz="914400" rtl="0" eaLnBrk="1" latinLnBrk="0" hangingPunct="1">
              <a:spcBef>
                <a:spcPct val="0"/>
              </a:spcBef>
              <a:buNone/>
              <a:defRPr lang="en-US" sz="2800" b="1" kern="1200" dirty="0">
                <a:solidFill>
                  <a:schemeClr val="bg1"/>
                </a:solidFill>
                <a:latin typeface="Arial" pitchFamily="34" charset="0"/>
                <a:ea typeface="+mj-ea"/>
                <a:cs typeface="Arial" pitchFamily="34" charset="0"/>
              </a:defRPr>
            </a:lvl1pPr>
          </a:lstStyle>
          <a:p>
            <a:pPr algn="l"/>
            <a:r>
              <a:rPr lang="en-US" sz="2000" dirty="0">
                <a:solidFill>
                  <a:prstClr val="white"/>
                </a:solidFill>
              </a:rPr>
              <a:t>What at the current health sector funding distribution?</a:t>
            </a:r>
            <a:endParaRPr lang="en-ZA" sz="2000" dirty="0">
              <a:solidFill>
                <a:prstClr val="white"/>
              </a:solidFill>
            </a:endParaRPr>
          </a:p>
        </p:txBody>
      </p:sp>
      <p:graphicFrame>
        <p:nvGraphicFramePr>
          <p:cNvPr id="7" name="Chart 6">
            <a:extLst>
              <a:ext uri="{FF2B5EF4-FFF2-40B4-BE49-F238E27FC236}">
                <a16:creationId xmlns:a16="http://schemas.microsoft.com/office/drawing/2014/main" id="{AFCFFCBF-1DE6-47F0-8066-B7623042A2F3}"/>
              </a:ext>
            </a:extLst>
          </p:cNvPr>
          <p:cNvGraphicFramePr>
            <a:graphicFrameLocks/>
          </p:cNvGraphicFramePr>
          <p:nvPr/>
        </p:nvGraphicFramePr>
        <p:xfrm>
          <a:off x="1703513" y="1196753"/>
          <a:ext cx="4248472"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A56C9322-634A-A7E2-439E-529F05AA69AD}"/>
              </a:ext>
            </a:extLst>
          </p:cNvPr>
          <p:cNvGraphicFramePr>
            <a:graphicFrameLocks noGrp="1"/>
          </p:cNvGraphicFramePr>
          <p:nvPr/>
        </p:nvGraphicFramePr>
        <p:xfrm>
          <a:off x="1703513" y="3819562"/>
          <a:ext cx="4248471" cy="1777974"/>
        </p:xfrm>
        <a:graphic>
          <a:graphicData uri="http://schemas.openxmlformats.org/drawingml/2006/table">
            <a:tbl>
              <a:tblPr>
                <a:tableStyleId>{5C22544A-7EE6-4342-B048-85BDC9FD1C3A}</a:tableStyleId>
              </a:tblPr>
              <a:tblGrid>
                <a:gridCol w="2613321">
                  <a:extLst>
                    <a:ext uri="{9D8B030D-6E8A-4147-A177-3AD203B41FA5}">
                      <a16:colId xmlns:a16="http://schemas.microsoft.com/office/drawing/2014/main" val="576571995"/>
                    </a:ext>
                  </a:extLst>
                </a:gridCol>
                <a:gridCol w="987079">
                  <a:extLst>
                    <a:ext uri="{9D8B030D-6E8A-4147-A177-3AD203B41FA5}">
                      <a16:colId xmlns:a16="http://schemas.microsoft.com/office/drawing/2014/main" val="2801544724"/>
                    </a:ext>
                  </a:extLst>
                </a:gridCol>
                <a:gridCol w="648071">
                  <a:extLst>
                    <a:ext uri="{9D8B030D-6E8A-4147-A177-3AD203B41FA5}">
                      <a16:colId xmlns:a16="http://schemas.microsoft.com/office/drawing/2014/main" val="2054087170"/>
                    </a:ext>
                  </a:extLst>
                </a:gridCol>
              </a:tblGrid>
              <a:tr h="296329">
                <a:tc>
                  <a:txBody>
                    <a:bodyPr/>
                    <a:lstStyle/>
                    <a:p>
                      <a:pPr algn="l" fontAlgn="ctr"/>
                      <a:endParaRPr lang="en-ZA" sz="1600" b="0" i="0" u="none" strike="noStrike">
                        <a:effectLst/>
                        <a:latin typeface="Arial" panose="020B0604020202020204" pitchFamily="34" charset="0"/>
                        <a:cs typeface="Arial" panose="020B060402020202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gridSpan="2">
                  <a:txBody>
                    <a:bodyPr/>
                    <a:lstStyle/>
                    <a:p>
                      <a:pPr algn="ctr" fontAlgn="ctr"/>
                      <a:r>
                        <a:rPr lang="en-ZA" sz="1600" b="1" u="none" strike="noStrike" dirty="0">
                          <a:effectLst/>
                          <a:latin typeface="Arial" panose="020B0604020202020204" pitchFamily="34" charset="0"/>
                          <a:cs typeface="Arial" panose="020B0604020202020204" pitchFamily="34" charset="0"/>
                        </a:rPr>
                        <a:t>FY21/22</a:t>
                      </a:r>
                      <a:endParaRPr lang="en-ZA" sz="16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extLst>
                  <a:ext uri="{0D108BD9-81ED-4DB2-BD59-A6C34878D82A}">
                    <a16:rowId xmlns:a16="http://schemas.microsoft.com/office/drawing/2014/main" val="3651620038"/>
                  </a:ext>
                </a:extLst>
              </a:tr>
              <a:tr h="296329">
                <a:tc>
                  <a:txBody>
                    <a:bodyPr/>
                    <a:lstStyle/>
                    <a:p>
                      <a:pPr algn="l" fontAlgn="ctr"/>
                      <a:endParaRPr lang="en-ZA" sz="1600" b="0" i="0" u="none" strike="noStrike">
                        <a:effectLst/>
                        <a:latin typeface="Arial" panose="020B0604020202020204" pitchFamily="34" charset="0"/>
                        <a:cs typeface="Arial" panose="020B0604020202020204" pitchFamily="34"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ZA" sz="1600" b="1" u="none" strike="noStrike" dirty="0">
                          <a:effectLst/>
                          <a:latin typeface="Arial" panose="020B0604020202020204" pitchFamily="34" charset="0"/>
                          <a:cs typeface="Arial" panose="020B0604020202020204" pitchFamily="34" charset="0"/>
                        </a:rPr>
                        <a:t>Rand (bn)</a:t>
                      </a:r>
                      <a:endParaRPr lang="en-ZA" sz="16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ZA" sz="1600" b="1" u="none" strike="noStrike" dirty="0">
                          <a:effectLst/>
                          <a:latin typeface="Arial" panose="020B0604020202020204" pitchFamily="34" charset="0"/>
                          <a:cs typeface="Arial" panose="020B0604020202020204" pitchFamily="34" charset="0"/>
                        </a:rPr>
                        <a:t>%</a:t>
                      </a:r>
                      <a:endParaRPr lang="en-ZA" sz="16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2413573"/>
                  </a:ext>
                </a:extLst>
              </a:tr>
              <a:tr h="296329">
                <a:tc>
                  <a:txBody>
                    <a:bodyPr/>
                    <a:lstStyle/>
                    <a:p>
                      <a:pPr algn="l" fontAlgn="ctr"/>
                      <a:r>
                        <a:rPr lang="en-ZA" sz="1600" u="none" strike="noStrike" dirty="0">
                          <a:effectLst/>
                          <a:latin typeface="Arial" panose="020B0604020202020204" pitchFamily="34" charset="0"/>
                          <a:cs typeface="Arial" panose="020B0604020202020204" pitchFamily="34" charset="0"/>
                        </a:rPr>
                        <a:t>Total public sector health </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600" u="none" strike="noStrike" dirty="0">
                          <a:effectLst/>
                          <a:latin typeface="Arial" panose="020B0604020202020204" pitchFamily="34" charset="0"/>
                          <a:cs typeface="Arial" panose="020B0604020202020204" pitchFamily="34" charset="0"/>
                        </a:rPr>
                        <a:t>265 844</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600" u="none" strike="noStrike" dirty="0">
                          <a:effectLst/>
                          <a:latin typeface="Arial" panose="020B0604020202020204" pitchFamily="34" charset="0"/>
                          <a:cs typeface="Arial" panose="020B0604020202020204" pitchFamily="34" charset="0"/>
                        </a:rPr>
                        <a:t>48,9%</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18368"/>
                  </a:ext>
                </a:extLst>
              </a:tr>
              <a:tr h="296329">
                <a:tc>
                  <a:txBody>
                    <a:bodyPr/>
                    <a:lstStyle/>
                    <a:p>
                      <a:pPr algn="l" fontAlgn="ctr"/>
                      <a:r>
                        <a:rPr lang="en-ZA" sz="1600" u="none" strike="noStrike" dirty="0">
                          <a:effectLst/>
                          <a:latin typeface="Arial" panose="020B0604020202020204" pitchFamily="34" charset="0"/>
                          <a:cs typeface="Arial" panose="020B0604020202020204" pitchFamily="34" charset="0"/>
                        </a:rPr>
                        <a:t>Total private sector health </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600" u="none" strike="noStrike">
                          <a:effectLst/>
                          <a:latin typeface="Arial" panose="020B0604020202020204" pitchFamily="34" charset="0"/>
                          <a:cs typeface="Arial" panose="020B0604020202020204" pitchFamily="34" charset="0"/>
                        </a:rPr>
                        <a:t>277 402</a:t>
                      </a:r>
                      <a:endParaRPr lang="en-ZA" sz="1600" b="0" i="0" u="none" strike="noStrike">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ZA" sz="1600" u="none" strike="noStrike" dirty="0">
                          <a:effectLst/>
                          <a:latin typeface="Arial" panose="020B0604020202020204" pitchFamily="34" charset="0"/>
                          <a:cs typeface="Arial" panose="020B0604020202020204" pitchFamily="34" charset="0"/>
                        </a:rPr>
                        <a:t>51,1%</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221691"/>
                  </a:ext>
                </a:extLst>
              </a:tr>
              <a:tr h="296329">
                <a:tc>
                  <a:txBody>
                    <a:bodyPr/>
                    <a:lstStyle/>
                    <a:p>
                      <a:pPr algn="l" fontAlgn="ct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ctr"/>
                      <a:r>
                        <a:rPr lang="en-ZA" sz="1600" b="1" u="none" strike="noStrike" dirty="0">
                          <a:effectLst/>
                          <a:latin typeface="Arial" panose="020B0604020202020204" pitchFamily="34" charset="0"/>
                          <a:cs typeface="Arial" panose="020B0604020202020204" pitchFamily="34" charset="0"/>
                        </a:rPr>
                        <a:t>543 246</a:t>
                      </a:r>
                      <a:endParaRPr lang="en-ZA" sz="16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ZA" sz="16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79226044"/>
                  </a:ext>
                </a:extLst>
              </a:tr>
              <a:tr h="296329">
                <a:tc gridSpan="3">
                  <a:txBody>
                    <a:bodyPr/>
                    <a:lstStyle/>
                    <a:p>
                      <a:pPr algn="l" fontAlgn="ctr"/>
                      <a:r>
                        <a:rPr lang="en-ZA" sz="1100" b="0" i="0" u="none" strike="noStrike" dirty="0">
                          <a:effectLst/>
                          <a:latin typeface="Arial" panose="020B0604020202020204" pitchFamily="34" charset="0"/>
                          <a:cs typeface="Arial" panose="020B0604020202020204" pitchFamily="34" charset="0"/>
                        </a:rPr>
                        <a:t>Donors contribute R11 095bn, bringing total spend to R554 341bn</a:t>
                      </a:r>
                      <a:endParaRPr lang="en-ZA" sz="16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fontAlgn="ctr"/>
                      <a:endParaRPr lang="en-ZA" sz="16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ctr"/>
                      <a:endParaRPr lang="en-ZA" sz="16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61833063"/>
                  </a:ext>
                </a:extLst>
              </a:tr>
            </a:tbl>
          </a:graphicData>
        </a:graphic>
      </p:graphicFrame>
      <p:sp>
        <p:nvSpPr>
          <p:cNvPr id="9" name="TextBox 8">
            <a:extLst>
              <a:ext uri="{FF2B5EF4-FFF2-40B4-BE49-F238E27FC236}">
                <a16:creationId xmlns:a16="http://schemas.microsoft.com/office/drawing/2014/main" id="{B42CC48E-04C1-0D68-FFC7-2E6722757C4C}"/>
              </a:ext>
            </a:extLst>
          </p:cNvPr>
          <p:cNvSpPr txBox="1"/>
          <p:nvPr/>
        </p:nvSpPr>
        <p:spPr>
          <a:xfrm>
            <a:off x="6672063" y="1703711"/>
            <a:ext cx="4644865" cy="2523768"/>
          </a:xfrm>
          <a:prstGeom prst="rect">
            <a:avLst/>
          </a:prstGeom>
          <a:noFill/>
        </p:spPr>
        <p:txBody>
          <a:bodyPr wrap="square" rtlCol="0">
            <a:spAutoFit/>
          </a:bodyPr>
          <a:lstStyle/>
          <a:p>
            <a:pPr fontAlgn="base">
              <a:spcBef>
                <a:spcPct val="0"/>
              </a:spcBef>
              <a:spcAft>
                <a:spcPct val="0"/>
              </a:spcAft>
            </a:pPr>
            <a:r>
              <a:rPr lang="en-ZA" dirty="0">
                <a:solidFill>
                  <a:prstClr val="black"/>
                </a:solidFill>
                <a:latin typeface="Arial" charset="0"/>
                <a:cs typeface="Arial" charset="0"/>
              </a:rPr>
              <a:t>High level</a:t>
            </a:r>
          </a:p>
          <a:p>
            <a:pPr fontAlgn="base">
              <a:spcBef>
                <a:spcPct val="0"/>
              </a:spcBef>
              <a:spcAft>
                <a:spcPct val="0"/>
              </a:spcAft>
            </a:pPr>
            <a:endParaRPr lang="en-ZA" dirty="0">
              <a:solidFill>
                <a:prstClr val="black"/>
              </a:solidFill>
              <a:latin typeface="Arial" charset="0"/>
              <a:cs typeface="Arial" charset="0"/>
            </a:endParaRPr>
          </a:p>
          <a:p>
            <a:pPr marL="285750" indent="-285750" fontAlgn="base">
              <a:spcBef>
                <a:spcPct val="0"/>
              </a:spcBef>
              <a:spcAft>
                <a:spcPct val="0"/>
              </a:spcAft>
              <a:buFont typeface="Arial" panose="020B0604020202020204" pitchFamily="34" charset="0"/>
              <a:buChar char="•"/>
            </a:pPr>
            <a:r>
              <a:rPr lang="en-ZA" dirty="0">
                <a:solidFill>
                  <a:prstClr val="black"/>
                </a:solidFill>
                <a:latin typeface="Arial" charset="0"/>
                <a:cs typeface="Arial" charset="0"/>
              </a:rPr>
              <a:t>2021/22 total public sector spending on health is about R12bn less than private sector spending</a:t>
            </a:r>
          </a:p>
          <a:p>
            <a:pPr marL="285750" indent="-285750" fontAlgn="base">
              <a:spcBef>
                <a:spcPct val="0"/>
              </a:spcBef>
              <a:spcAft>
                <a:spcPct val="0"/>
              </a:spcAft>
              <a:buFont typeface="Arial" panose="020B0604020202020204" pitchFamily="34" charset="0"/>
              <a:buChar char="•"/>
            </a:pPr>
            <a:endParaRPr lang="en-ZA" dirty="0">
              <a:solidFill>
                <a:prstClr val="black"/>
              </a:solidFill>
              <a:latin typeface="Arial" charset="0"/>
              <a:cs typeface="Arial" charset="0"/>
            </a:endParaRPr>
          </a:p>
          <a:p>
            <a:pPr marL="285750" indent="-285750" fontAlgn="base">
              <a:spcBef>
                <a:spcPct val="0"/>
              </a:spcBef>
              <a:spcAft>
                <a:spcPct val="0"/>
              </a:spcAft>
              <a:buFont typeface="Arial" panose="020B0604020202020204" pitchFamily="34" charset="0"/>
              <a:buChar char="•"/>
            </a:pPr>
            <a:r>
              <a:rPr lang="en-ZA" dirty="0">
                <a:solidFill>
                  <a:prstClr val="black"/>
                </a:solidFill>
                <a:latin typeface="Arial" charset="0"/>
                <a:cs typeface="Arial" charset="0"/>
              </a:rPr>
              <a:t>The total expenditure in SA on health is approaching R550bn per annum </a:t>
            </a:r>
            <a:r>
              <a:rPr lang="en-ZA" sz="1400" dirty="0">
                <a:solidFill>
                  <a:prstClr val="black"/>
                </a:solidFill>
                <a:latin typeface="Arial" charset="0"/>
                <a:cs typeface="Arial" charset="0"/>
              </a:rPr>
              <a:t>(already beyond this with donor spending)</a:t>
            </a:r>
          </a:p>
        </p:txBody>
      </p:sp>
    </p:spTree>
    <p:extLst>
      <p:ext uri="{BB962C8B-B14F-4D97-AF65-F5344CB8AC3E}">
        <p14:creationId xmlns:p14="http://schemas.microsoft.com/office/powerpoint/2010/main" val="257931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D0B-1D49-9482-A15A-6906EDAAEF58}"/>
              </a:ext>
            </a:extLst>
          </p:cNvPr>
          <p:cNvSpPr>
            <a:spLocks noGrp="1"/>
          </p:cNvSpPr>
          <p:nvPr>
            <p:ph type="title"/>
          </p:nvPr>
        </p:nvSpPr>
        <p:spPr>
          <a:xfrm>
            <a:off x="1769192" y="1094224"/>
            <a:ext cx="7313357" cy="407696"/>
          </a:xfrm>
        </p:spPr>
        <p:txBody>
          <a:bodyPr/>
          <a:lstStyle/>
          <a:p>
            <a:pPr marL="385763" indent="-385763" algn="l">
              <a:buFont typeface="+mj-lt"/>
              <a:buAutoNum type="arabicPeriod"/>
            </a:pPr>
            <a:r>
              <a:rPr lang="en-US" sz="1800" dirty="0"/>
              <a:t>Progress with the NHI Bill in the Portfolio Committee</a:t>
            </a:r>
            <a:endParaRPr lang="en-ZA" sz="1800" dirty="0"/>
          </a:p>
        </p:txBody>
      </p:sp>
      <p:sp>
        <p:nvSpPr>
          <p:cNvPr id="3" name="Content Placeholder 2">
            <a:extLst>
              <a:ext uri="{FF2B5EF4-FFF2-40B4-BE49-F238E27FC236}">
                <a16:creationId xmlns:a16="http://schemas.microsoft.com/office/drawing/2014/main" id="{7BA55C16-E9B6-F818-9460-F33B85F178EC}"/>
              </a:ext>
            </a:extLst>
          </p:cNvPr>
          <p:cNvSpPr>
            <a:spLocks noGrp="1"/>
          </p:cNvSpPr>
          <p:nvPr>
            <p:ph idx="1"/>
          </p:nvPr>
        </p:nvSpPr>
        <p:spPr>
          <a:xfrm>
            <a:off x="7392143" y="1291784"/>
            <a:ext cx="4327909" cy="2821996"/>
          </a:xfrm>
        </p:spPr>
        <p:txBody>
          <a:bodyPr/>
          <a:lstStyle/>
          <a:p>
            <a:r>
              <a:rPr lang="en-ZA" sz="1800" dirty="0"/>
              <a:t>Most public health spending is in the provincial services</a:t>
            </a:r>
          </a:p>
          <a:p>
            <a:r>
              <a:rPr lang="en-ZA" sz="1800" dirty="0"/>
              <a:t>Even most national department allocations are in fact direct transfers to provinces in ‘conditional grants’</a:t>
            </a:r>
          </a:p>
          <a:p>
            <a:r>
              <a:rPr lang="en-ZA" sz="1800" dirty="0"/>
              <a:t>All other public allocations are small</a:t>
            </a:r>
          </a:p>
          <a:p>
            <a:endParaRPr lang="en-ZA" sz="1600" dirty="0"/>
          </a:p>
          <a:p>
            <a:endParaRPr lang="en-ZA" sz="1600" dirty="0"/>
          </a:p>
          <a:p>
            <a:pPr marL="85725" indent="-85725">
              <a:buNone/>
            </a:pPr>
            <a:r>
              <a:rPr lang="en-ZA" sz="1200" dirty="0"/>
              <a:t>* NDOH spend in FY2021/22 includes COVID response – reduces to R8,3bn in FY2023/24</a:t>
            </a:r>
          </a:p>
        </p:txBody>
      </p:sp>
      <p:sp>
        <p:nvSpPr>
          <p:cNvPr id="4" name="Title 1">
            <a:extLst>
              <a:ext uri="{FF2B5EF4-FFF2-40B4-BE49-F238E27FC236}">
                <a16:creationId xmlns:a16="http://schemas.microsoft.com/office/drawing/2014/main" id="{17D75551-D4E7-E927-BC90-4D460AF70AE9}"/>
              </a:ext>
            </a:extLst>
          </p:cNvPr>
          <p:cNvSpPr txBox="1">
            <a:spLocks/>
          </p:cNvSpPr>
          <p:nvPr/>
        </p:nvSpPr>
        <p:spPr>
          <a:xfrm>
            <a:off x="1863212" y="404665"/>
            <a:ext cx="6753068" cy="543595"/>
          </a:xfrm>
          <a:prstGeom prst="rect">
            <a:avLst/>
          </a:prstGeom>
        </p:spPr>
        <p:txBody>
          <a:bodyPr/>
          <a:lstStyle>
            <a:lvl1pPr algn="ctr" defTabSz="914400" rtl="0" eaLnBrk="1" latinLnBrk="0" hangingPunct="1">
              <a:spcBef>
                <a:spcPct val="0"/>
              </a:spcBef>
              <a:buNone/>
              <a:defRPr lang="en-US" sz="2800" b="1" kern="1200" dirty="0">
                <a:solidFill>
                  <a:schemeClr val="bg1"/>
                </a:solidFill>
                <a:latin typeface="Arial" pitchFamily="34" charset="0"/>
                <a:ea typeface="+mj-ea"/>
                <a:cs typeface="Arial" pitchFamily="34" charset="0"/>
              </a:defRPr>
            </a:lvl1pPr>
          </a:lstStyle>
          <a:p>
            <a:pPr algn="l"/>
            <a:r>
              <a:rPr lang="en-ZA" sz="2000" dirty="0">
                <a:solidFill>
                  <a:prstClr val="white"/>
                </a:solidFill>
              </a:rPr>
              <a:t>South Africa public sector funds in 2021/22</a:t>
            </a:r>
          </a:p>
        </p:txBody>
      </p:sp>
      <p:pic>
        <p:nvPicPr>
          <p:cNvPr id="6" name="Picture 5">
            <a:extLst>
              <a:ext uri="{FF2B5EF4-FFF2-40B4-BE49-F238E27FC236}">
                <a16:creationId xmlns:a16="http://schemas.microsoft.com/office/drawing/2014/main" id="{711C691A-AE35-FD20-E2D1-9FAA0CF6DBE9}"/>
              </a:ext>
            </a:extLst>
          </p:cNvPr>
          <p:cNvPicPr>
            <a:picLocks noChangeAspect="1"/>
          </p:cNvPicPr>
          <p:nvPr/>
        </p:nvPicPr>
        <p:blipFill>
          <a:blip r:embed="rId2"/>
          <a:stretch>
            <a:fillRect/>
          </a:stretch>
        </p:blipFill>
        <p:spPr>
          <a:xfrm>
            <a:off x="1703512" y="1111060"/>
            <a:ext cx="5495726" cy="2821996"/>
          </a:xfrm>
          <a:prstGeom prst="rect">
            <a:avLst/>
          </a:prstGeom>
        </p:spPr>
      </p:pic>
      <p:graphicFrame>
        <p:nvGraphicFramePr>
          <p:cNvPr id="7" name="Table 6">
            <a:extLst>
              <a:ext uri="{FF2B5EF4-FFF2-40B4-BE49-F238E27FC236}">
                <a16:creationId xmlns:a16="http://schemas.microsoft.com/office/drawing/2014/main" id="{788111BE-EDE6-60CA-D7CD-E0587D3CD2BE}"/>
              </a:ext>
            </a:extLst>
          </p:cNvPr>
          <p:cNvGraphicFramePr>
            <a:graphicFrameLocks noGrp="1"/>
          </p:cNvGraphicFramePr>
          <p:nvPr/>
        </p:nvGraphicFramePr>
        <p:xfrm>
          <a:off x="1703512" y="3975450"/>
          <a:ext cx="4464496" cy="1905000"/>
        </p:xfrm>
        <a:graphic>
          <a:graphicData uri="http://schemas.openxmlformats.org/drawingml/2006/table">
            <a:tbl>
              <a:tblPr>
                <a:tableStyleId>{5C22544A-7EE6-4342-B048-85BDC9FD1C3A}</a:tableStyleId>
              </a:tblPr>
              <a:tblGrid>
                <a:gridCol w="3044560">
                  <a:extLst>
                    <a:ext uri="{9D8B030D-6E8A-4147-A177-3AD203B41FA5}">
                      <a16:colId xmlns:a16="http://schemas.microsoft.com/office/drawing/2014/main" val="1646536072"/>
                    </a:ext>
                  </a:extLst>
                </a:gridCol>
                <a:gridCol w="843872">
                  <a:extLst>
                    <a:ext uri="{9D8B030D-6E8A-4147-A177-3AD203B41FA5}">
                      <a16:colId xmlns:a16="http://schemas.microsoft.com/office/drawing/2014/main" val="4181590405"/>
                    </a:ext>
                  </a:extLst>
                </a:gridCol>
                <a:gridCol w="576064">
                  <a:extLst>
                    <a:ext uri="{9D8B030D-6E8A-4147-A177-3AD203B41FA5}">
                      <a16:colId xmlns:a16="http://schemas.microsoft.com/office/drawing/2014/main" val="1203961184"/>
                    </a:ext>
                  </a:extLst>
                </a:gridCol>
              </a:tblGrid>
              <a:tr h="167640">
                <a:tc>
                  <a:txBody>
                    <a:bodyPr/>
                    <a:lstStyle/>
                    <a:p>
                      <a:pPr algn="l" fontAlgn="ctr"/>
                      <a:endParaRPr lang="en-ZA" sz="1200" b="0" i="0" u="none" strike="noStrike">
                        <a:effectLst/>
                        <a:latin typeface="Arial" panose="020B0604020202020204" pitchFamily="34" charset="0"/>
                        <a:cs typeface="Arial" panose="020B060402020202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gridSpan="2">
                  <a:txBody>
                    <a:bodyPr/>
                    <a:lstStyle/>
                    <a:p>
                      <a:pPr algn="ctr" fontAlgn="ctr"/>
                      <a:r>
                        <a:rPr lang="en-ZA" sz="1200" b="1" u="none" strike="noStrike" dirty="0">
                          <a:effectLst/>
                          <a:latin typeface="Arial" panose="020B0604020202020204" pitchFamily="34" charset="0"/>
                          <a:cs typeface="Arial" panose="020B0604020202020204" pitchFamily="34" charset="0"/>
                        </a:rPr>
                        <a:t>FY21/22</a:t>
                      </a:r>
                      <a:endParaRPr lang="en-ZA" sz="12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2292679703"/>
                  </a:ext>
                </a:extLst>
              </a:tr>
              <a:tr h="167640">
                <a:tc>
                  <a:txBody>
                    <a:bodyPr/>
                    <a:lstStyle/>
                    <a:p>
                      <a:pPr algn="l" fontAlgn="ctr"/>
                      <a:endParaRPr lang="en-ZA" sz="1200" b="0" i="0" u="none" strike="noStrike">
                        <a:effectLst/>
                        <a:latin typeface="Arial" panose="020B0604020202020204" pitchFamily="34" charset="0"/>
                        <a:cs typeface="Arial" panose="020B0604020202020204" pitchFamily="34"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ZA" sz="1200" b="1" u="none" strike="noStrike" dirty="0">
                          <a:effectLst/>
                          <a:latin typeface="Arial" panose="020B0604020202020204" pitchFamily="34" charset="0"/>
                          <a:cs typeface="Arial" panose="020B0604020202020204" pitchFamily="34" charset="0"/>
                        </a:rPr>
                        <a:t>Rand (bn)</a:t>
                      </a:r>
                      <a:endParaRPr lang="en-ZA" sz="12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200" b="1" u="none" strike="noStrike" dirty="0">
                          <a:effectLst/>
                          <a:latin typeface="Arial" panose="020B0604020202020204" pitchFamily="34" charset="0"/>
                          <a:cs typeface="Arial" panose="020B0604020202020204" pitchFamily="34" charset="0"/>
                        </a:rPr>
                        <a:t>%</a:t>
                      </a:r>
                      <a:endParaRPr lang="en-ZA" sz="12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6932966"/>
                  </a:ext>
                </a:extLst>
              </a:tr>
              <a:tr h="167640">
                <a:tc>
                  <a:txBody>
                    <a:bodyPr/>
                    <a:lstStyle/>
                    <a:p>
                      <a:pPr algn="l" fontAlgn="ctr"/>
                      <a:r>
                        <a:rPr lang="en-US" sz="1200" u="none" strike="noStrike" dirty="0">
                          <a:effectLst/>
                          <a:latin typeface="Arial" panose="020B0604020202020204" pitchFamily="34" charset="0"/>
                          <a:cs typeface="Arial" panose="020B0604020202020204" pitchFamily="34" charset="0"/>
                        </a:rPr>
                        <a:t>National Department of health core</a:t>
                      </a:r>
                      <a:endParaRPr lang="en-US"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*12 947</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4,9%</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188185"/>
                  </a:ext>
                </a:extLst>
              </a:tr>
              <a:tr h="167640">
                <a:tc>
                  <a:txBody>
                    <a:bodyPr/>
                    <a:lstStyle/>
                    <a:p>
                      <a:pPr algn="l" fontAlgn="ctr"/>
                      <a:r>
                        <a:rPr lang="en-ZA" sz="1200" u="none" strike="noStrike" dirty="0">
                          <a:effectLst/>
                          <a:latin typeface="Arial" panose="020B0604020202020204" pitchFamily="34" charset="0"/>
                          <a:cs typeface="Arial" panose="020B0604020202020204" pitchFamily="34" charset="0"/>
                        </a:rPr>
                        <a:t>Provincial Departments of Health</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235 892</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a:effectLst/>
                          <a:latin typeface="Arial" panose="020B0604020202020204" pitchFamily="34" charset="0"/>
                          <a:cs typeface="Arial" panose="020B0604020202020204" pitchFamily="34" charset="0"/>
                        </a:rPr>
                        <a:t>88,7%</a:t>
                      </a:r>
                      <a:endParaRPr lang="en-ZA" sz="1200" b="0" i="0" u="none" strike="noStrike">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9704989"/>
                  </a:ext>
                </a:extLst>
              </a:tr>
              <a:tr h="167640">
                <a:tc>
                  <a:txBody>
                    <a:bodyPr/>
                    <a:lstStyle/>
                    <a:p>
                      <a:pPr algn="l" fontAlgn="ctr"/>
                      <a:r>
                        <a:rPr lang="en-ZA" sz="1200" u="none" strike="noStrike" dirty="0">
                          <a:effectLst/>
                          <a:latin typeface="Arial" panose="020B0604020202020204" pitchFamily="34" charset="0"/>
                          <a:cs typeface="Arial" panose="020B0604020202020204" pitchFamily="34" charset="0"/>
                        </a:rPr>
                        <a:t>Defence</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a:effectLst/>
                          <a:latin typeface="Arial" panose="020B0604020202020204" pitchFamily="34" charset="0"/>
                          <a:cs typeface="Arial" panose="020B0604020202020204" pitchFamily="34" charset="0"/>
                        </a:rPr>
                        <a:t>5 474</a:t>
                      </a:r>
                      <a:endParaRPr lang="en-ZA" sz="1200" b="0" i="0" u="none" strike="noStrike">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2,1%</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6587191"/>
                  </a:ext>
                </a:extLst>
              </a:tr>
              <a:tr h="167640">
                <a:tc>
                  <a:txBody>
                    <a:bodyPr/>
                    <a:lstStyle/>
                    <a:p>
                      <a:pPr algn="l" fontAlgn="ctr"/>
                      <a:r>
                        <a:rPr lang="en-ZA" sz="1200" u="none" strike="noStrike" dirty="0">
                          <a:effectLst/>
                          <a:latin typeface="Arial" panose="020B0604020202020204" pitchFamily="34" charset="0"/>
                          <a:cs typeface="Arial" panose="020B0604020202020204" pitchFamily="34" charset="0"/>
                        </a:rPr>
                        <a:t>Correctional services</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a:effectLst/>
                          <a:latin typeface="Arial" panose="020B0604020202020204" pitchFamily="34" charset="0"/>
                          <a:cs typeface="Arial" panose="020B0604020202020204" pitchFamily="34" charset="0"/>
                        </a:rPr>
                        <a:t>1 216</a:t>
                      </a:r>
                      <a:endParaRPr lang="en-ZA" sz="1200" b="0" i="0" u="none" strike="noStrike">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0,5%</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9251626"/>
                  </a:ext>
                </a:extLst>
              </a:tr>
              <a:tr h="167640">
                <a:tc>
                  <a:txBody>
                    <a:bodyPr/>
                    <a:lstStyle/>
                    <a:p>
                      <a:pPr algn="l" fontAlgn="ctr"/>
                      <a:r>
                        <a:rPr lang="en-ZA" sz="1200" u="none" strike="noStrike" dirty="0">
                          <a:effectLst/>
                          <a:latin typeface="Arial" panose="020B0604020202020204" pitchFamily="34" charset="0"/>
                          <a:cs typeface="Arial" panose="020B0604020202020204" pitchFamily="34" charset="0"/>
                        </a:rPr>
                        <a:t>Local government (own revenue)</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a:effectLst/>
                          <a:latin typeface="Arial" panose="020B0604020202020204" pitchFamily="34" charset="0"/>
                          <a:cs typeface="Arial" panose="020B0604020202020204" pitchFamily="34" charset="0"/>
                        </a:rPr>
                        <a:t>5 138</a:t>
                      </a:r>
                      <a:endParaRPr lang="en-ZA" sz="1200" b="0" i="0" u="none" strike="noStrike">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1,9%</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93217"/>
                  </a:ext>
                </a:extLst>
              </a:tr>
              <a:tr h="167640">
                <a:tc>
                  <a:txBody>
                    <a:bodyPr/>
                    <a:lstStyle/>
                    <a:p>
                      <a:pPr algn="l" fontAlgn="ctr"/>
                      <a:r>
                        <a:rPr lang="en-ZA" sz="1200" u="none" strike="noStrike" dirty="0">
                          <a:effectLst/>
                          <a:latin typeface="Arial" panose="020B0604020202020204" pitchFamily="34" charset="0"/>
                          <a:cs typeface="Arial" panose="020B0604020202020204" pitchFamily="34" charset="0"/>
                        </a:rPr>
                        <a:t>Workmen's Compensation </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3 502</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1,3%</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515150"/>
                  </a:ext>
                </a:extLst>
              </a:tr>
              <a:tr h="167640">
                <a:tc>
                  <a:txBody>
                    <a:bodyPr/>
                    <a:lstStyle/>
                    <a:p>
                      <a:pPr algn="l" fontAlgn="ctr"/>
                      <a:r>
                        <a:rPr lang="en-ZA" sz="1200" u="none" strike="noStrike" dirty="0">
                          <a:effectLst/>
                          <a:latin typeface="Arial" panose="020B0604020202020204" pitchFamily="34" charset="0"/>
                          <a:cs typeface="Arial" panose="020B0604020202020204" pitchFamily="34" charset="0"/>
                        </a:rPr>
                        <a:t>Road Accident Fund</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1 675</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u="none" strike="noStrike" dirty="0">
                          <a:effectLst/>
                          <a:latin typeface="Arial" panose="020B0604020202020204" pitchFamily="34" charset="0"/>
                          <a:cs typeface="Arial" panose="020B0604020202020204" pitchFamily="34" charset="0"/>
                        </a:rPr>
                        <a:t>0,6%</a:t>
                      </a: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6326589"/>
                  </a:ext>
                </a:extLst>
              </a:tr>
              <a:tr h="167640">
                <a:tc>
                  <a:txBody>
                    <a:bodyPr/>
                    <a:lstStyle/>
                    <a:p>
                      <a:pPr algn="l" fontAlgn="ctr"/>
                      <a:r>
                        <a:rPr lang="en-ZA" sz="1200" b="1" u="none" strike="noStrike" dirty="0">
                          <a:effectLst/>
                          <a:latin typeface="Arial" panose="020B0604020202020204" pitchFamily="34" charset="0"/>
                          <a:cs typeface="Arial" panose="020B0604020202020204" pitchFamily="34" charset="0"/>
                        </a:rPr>
                        <a:t>Total public sector health </a:t>
                      </a:r>
                      <a:endParaRPr lang="en-ZA" sz="12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b="1" u="none" strike="noStrike" dirty="0">
                          <a:effectLst/>
                          <a:latin typeface="Arial" panose="020B0604020202020204" pitchFamily="34" charset="0"/>
                          <a:cs typeface="Arial" panose="020B0604020202020204" pitchFamily="34" charset="0"/>
                        </a:rPr>
                        <a:t>265 844</a:t>
                      </a:r>
                      <a:endParaRPr lang="en-ZA" sz="12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ZA" sz="12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425720633"/>
                  </a:ext>
                </a:extLst>
              </a:tr>
            </a:tbl>
          </a:graphicData>
        </a:graphic>
      </p:graphicFrame>
    </p:spTree>
    <p:extLst>
      <p:ext uri="{BB962C8B-B14F-4D97-AF65-F5344CB8AC3E}">
        <p14:creationId xmlns:p14="http://schemas.microsoft.com/office/powerpoint/2010/main" val="149032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D0B-1D49-9482-A15A-6906EDAAEF58}"/>
              </a:ext>
            </a:extLst>
          </p:cNvPr>
          <p:cNvSpPr>
            <a:spLocks noGrp="1"/>
          </p:cNvSpPr>
          <p:nvPr>
            <p:ph type="title"/>
          </p:nvPr>
        </p:nvSpPr>
        <p:spPr>
          <a:xfrm>
            <a:off x="1769192" y="1094224"/>
            <a:ext cx="7313357" cy="407696"/>
          </a:xfrm>
        </p:spPr>
        <p:txBody>
          <a:bodyPr/>
          <a:lstStyle/>
          <a:p>
            <a:pPr marL="385763" indent="-385763" algn="l">
              <a:buFont typeface="+mj-lt"/>
              <a:buAutoNum type="arabicPeriod"/>
            </a:pPr>
            <a:r>
              <a:rPr lang="en-US" sz="1800" dirty="0"/>
              <a:t>Progress with the NHI Bill in the Portfolio Committee</a:t>
            </a:r>
            <a:endParaRPr lang="en-ZA" sz="1800" dirty="0"/>
          </a:p>
        </p:txBody>
      </p:sp>
      <p:sp>
        <p:nvSpPr>
          <p:cNvPr id="3" name="Content Placeholder 2">
            <a:extLst>
              <a:ext uri="{FF2B5EF4-FFF2-40B4-BE49-F238E27FC236}">
                <a16:creationId xmlns:a16="http://schemas.microsoft.com/office/drawing/2014/main" id="{7BA55C16-E9B6-F818-9460-F33B85F178EC}"/>
              </a:ext>
            </a:extLst>
          </p:cNvPr>
          <p:cNvSpPr>
            <a:spLocks noGrp="1"/>
          </p:cNvSpPr>
          <p:nvPr>
            <p:ph idx="1"/>
          </p:nvPr>
        </p:nvSpPr>
        <p:spPr>
          <a:xfrm>
            <a:off x="7248128" y="1291784"/>
            <a:ext cx="4422762" cy="2665012"/>
          </a:xfrm>
        </p:spPr>
        <p:txBody>
          <a:bodyPr/>
          <a:lstStyle/>
          <a:p>
            <a:r>
              <a:rPr lang="en-ZA" sz="1800" dirty="0"/>
              <a:t>The bulk of private spending is through medical schemes</a:t>
            </a:r>
          </a:p>
          <a:p>
            <a:r>
              <a:rPr lang="en-ZA" sz="1800" dirty="0"/>
              <a:t>A sizeable portion (14%) is through ‘out-of-pocket’ spending (much is by medical scheme members for benefits not covered by their ‘packages’, but also by non-scheme members of the public)</a:t>
            </a:r>
          </a:p>
        </p:txBody>
      </p:sp>
      <p:sp>
        <p:nvSpPr>
          <p:cNvPr id="4" name="Title 1">
            <a:extLst>
              <a:ext uri="{FF2B5EF4-FFF2-40B4-BE49-F238E27FC236}">
                <a16:creationId xmlns:a16="http://schemas.microsoft.com/office/drawing/2014/main" id="{17D75551-D4E7-E927-BC90-4D460AF70AE9}"/>
              </a:ext>
            </a:extLst>
          </p:cNvPr>
          <p:cNvSpPr txBox="1">
            <a:spLocks/>
          </p:cNvSpPr>
          <p:nvPr/>
        </p:nvSpPr>
        <p:spPr>
          <a:xfrm>
            <a:off x="1863212" y="404665"/>
            <a:ext cx="6753068" cy="543595"/>
          </a:xfrm>
          <a:prstGeom prst="rect">
            <a:avLst/>
          </a:prstGeom>
        </p:spPr>
        <p:txBody>
          <a:bodyPr/>
          <a:lstStyle>
            <a:lvl1pPr algn="ctr" defTabSz="914400" rtl="0" eaLnBrk="1" latinLnBrk="0" hangingPunct="1">
              <a:spcBef>
                <a:spcPct val="0"/>
              </a:spcBef>
              <a:buNone/>
              <a:defRPr lang="en-US" sz="2800" b="1" kern="1200" dirty="0">
                <a:solidFill>
                  <a:schemeClr val="bg1"/>
                </a:solidFill>
                <a:latin typeface="Arial" pitchFamily="34" charset="0"/>
                <a:ea typeface="+mj-ea"/>
                <a:cs typeface="Arial" pitchFamily="34" charset="0"/>
              </a:defRPr>
            </a:lvl1pPr>
          </a:lstStyle>
          <a:p>
            <a:pPr algn="l"/>
            <a:r>
              <a:rPr lang="en-ZA" sz="2000" dirty="0">
                <a:solidFill>
                  <a:prstClr val="white"/>
                </a:solidFill>
              </a:rPr>
              <a:t>South Africa private sector funds in 2021/22</a:t>
            </a:r>
          </a:p>
        </p:txBody>
      </p:sp>
      <p:pic>
        <p:nvPicPr>
          <p:cNvPr id="5" name="Picture 4">
            <a:extLst>
              <a:ext uri="{FF2B5EF4-FFF2-40B4-BE49-F238E27FC236}">
                <a16:creationId xmlns:a16="http://schemas.microsoft.com/office/drawing/2014/main" id="{5D28A007-38F5-C1CF-C4EE-BEF88736DD87}"/>
              </a:ext>
            </a:extLst>
          </p:cNvPr>
          <p:cNvPicPr>
            <a:picLocks noChangeAspect="1"/>
          </p:cNvPicPr>
          <p:nvPr/>
        </p:nvPicPr>
        <p:blipFill>
          <a:blip r:embed="rId2"/>
          <a:stretch>
            <a:fillRect/>
          </a:stretch>
        </p:blipFill>
        <p:spPr>
          <a:xfrm>
            <a:off x="1703512" y="1111060"/>
            <a:ext cx="5328592" cy="2845736"/>
          </a:xfrm>
          <a:prstGeom prst="rect">
            <a:avLst/>
          </a:prstGeom>
        </p:spPr>
      </p:pic>
      <p:graphicFrame>
        <p:nvGraphicFramePr>
          <p:cNvPr id="8" name="Table 7">
            <a:extLst>
              <a:ext uri="{FF2B5EF4-FFF2-40B4-BE49-F238E27FC236}">
                <a16:creationId xmlns:a16="http://schemas.microsoft.com/office/drawing/2014/main" id="{02AD20C4-A33E-D1BC-977C-0C0849F6C186}"/>
              </a:ext>
            </a:extLst>
          </p:cNvPr>
          <p:cNvGraphicFramePr>
            <a:graphicFrameLocks noGrp="1"/>
          </p:cNvGraphicFramePr>
          <p:nvPr/>
        </p:nvGraphicFramePr>
        <p:xfrm>
          <a:off x="2135560" y="4077072"/>
          <a:ext cx="4224114" cy="1546860"/>
        </p:xfrm>
        <a:graphic>
          <a:graphicData uri="http://schemas.openxmlformats.org/drawingml/2006/table">
            <a:tbl>
              <a:tblPr>
                <a:tableStyleId>{5C22544A-7EE6-4342-B048-85BDC9FD1C3A}</a:tableStyleId>
              </a:tblPr>
              <a:tblGrid>
                <a:gridCol w="2495922">
                  <a:extLst>
                    <a:ext uri="{9D8B030D-6E8A-4147-A177-3AD203B41FA5}">
                      <a16:colId xmlns:a16="http://schemas.microsoft.com/office/drawing/2014/main" val="3272235506"/>
                    </a:ext>
                  </a:extLst>
                </a:gridCol>
                <a:gridCol w="1080120">
                  <a:extLst>
                    <a:ext uri="{9D8B030D-6E8A-4147-A177-3AD203B41FA5}">
                      <a16:colId xmlns:a16="http://schemas.microsoft.com/office/drawing/2014/main" val="2997248612"/>
                    </a:ext>
                  </a:extLst>
                </a:gridCol>
                <a:gridCol w="648072">
                  <a:extLst>
                    <a:ext uri="{9D8B030D-6E8A-4147-A177-3AD203B41FA5}">
                      <a16:colId xmlns:a16="http://schemas.microsoft.com/office/drawing/2014/main" val="3738858211"/>
                    </a:ext>
                  </a:extLst>
                </a:gridCol>
              </a:tblGrid>
              <a:tr h="167640">
                <a:tc>
                  <a:txBody>
                    <a:bodyPr/>
                    <a:lstStyle/>
                    <a:p>
                      <a:pPr algn="l" fontAlgn="ct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R w="12700" cap="flat" cmpd="sng" algn="ctr">
                      <a:solidFill>
                        <a:schemeClr val="tx1"/>
                      </a:solidFill>
                      <a:prstDash val="solid"/>
                      <a:round/>
                      <a:headEnd type="none" w="med" len="med"/>
                      <a:tailEnd type="none" w="med" len="med"/>
                    </a:lnR>
                    <a:noFill/>
                  </a:tcPr>
                </a:tc>
                <a:tc gridSpan="2">
                  <a:txBody>
                    <a:bodyPr/>
                    <a:lstStyle/>
                    <a:p>
                      <a:pPr algn="ctr" fontAlgn="ctr"/>
                      <a:r>
                        <a:rPr lang="en-ZA" sz="1400" b="1" u="none" strike="noStrike" dirty="0">
                          <a:effectLst/>
                          <a:latin typeface="Arial" panose="020B0604020202020204" pitchFamily="34" charset="0"/>
                          <a:cs typeface="Arial" panose="020B0604020202020204" pitchFamily="34" charset="0"/>
                        </a:rPr>
                        <a:t>FY21/22</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extLst>
                  <a:ext uri="{0D108BD9-81ED-4DB2-BD59-A6C34878D82A}">
                    <a16:rowId xmlns:a16="http://schemas.microsoft.com/office/drawing/2014/main" val="3099275575"/>
                  </a:ext>
                </a:extLst>
              </a:tr>
              <a:tr h="167640">
                <a:tc>
                  <a:txBody>
                    <a:bodyPr/>
                    <a:lstStyle/>
                    <a:p>
                      <a:pPr algn="l" fontAlgn="ctr"/>
                      <a:endParaRPr lang="en-ZA" sz="1400" b="0" i="0" u="none" strike="noStrike">
                        <a:effectLst/>
                        <a:latin typeface="Arial" panose="020B0604020202020204" pitchFamily="34" charset="0"/>
                        <a:cs typeface="Arial" panose="020B0604020202020204" pitchFamily="34"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ZA" sz="1400" b="1" u="none" strike="noStrike" dirty="0">
                          <a:effectLst/>
                          <a:latin typeface="Arial" panose="020B0604020202020204" pitchFamily="34" charset="0"/>
                          <a:cs typeface="Arial" panose="020B0604020202020204" pitchFamily="34" charset="0"/>
                        </a:rPr>
                        <a:t>Rand (bn)</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ZA" sz="1400" b="1" u="none" strike="noStrike" dirty="0">
                          <a:effectLst/>
                          <a:latin typeface="Arial" panose="020B0604020202020204" pitchFamily="34" charset="0"/>
                          <a:cs typeface="Arial" panose="020B0604020202020204" pitchFamily="34" charset="0"/>
                        </a:rPr>
                        <a:t>%</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1849248"/>
                  </a:ext>
                </a:extLst>
              </a:tr>
              <a:tr h="167640">
                <a:tc>
                  <a:txBody>
                    <a:bodyPr/>
                    <a:lstStyle/>
                    <a:p>
                      <a:pPr algn="l" fontAlgn="ctr"/>
                      <a:r>
                        <a:rPr lang="en-ZA" sz="1400" u="none" strike="noStrike" dirty="0">
                          <a:effectLst/>
                          <a:latin typeface="Arial" panose="020B0604020202020204" pitchFamily="34" charset="0"/>
                          <a:cs typeface="Arial" panose="020B0604020202020204" pitchFamily="34" charset="0"/>
                        </a:rPr>
                        <a:t>Medical schemes</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400" u="none" strike="noStrike" dirty="0">
                          <a:effectLst/>
                          <a:latin typeface="Arial" panose="020B0604020202020204" pitchFamily="34" charset="0"/>
                          <a:cs typeface="Arial" panose="020B0604020202020204" pitchFamily="34" charset="0"/>
                        </a:rPr>
                        <a:t>230 618</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400" u="none" strike="noStrike" dirty="0">
                          <a:effectLst/>
                          <a:latin typeface="Arial" panose="020B0604020202020204" pitchFamily="34" charset="0"/>
                          <a:cs typeface="Arial" panose="020B0604020202020204" pitchFamily="34" charset="0"/>
                        </a:rPr>
                        <a:t>83,1%</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112680"/>
                  </a:ext>
                </a:extLst>
              </a:tr>
              <a:tr h="167640">
                <a:tc>
                  <a:txBody>
                    <a:bodyPr/>
                    <a:lstStyle/>
                    <a:p>
                      <a:pPr algn="l" fontAlgn="ctr"/>
                      <a:r>
                        <a:rPr lang="en-ZA" sz="1400" u="none" strike="noStrike" dirty="0">
                          <a:effectLst/>
                          <a:latin typeface="Arial" panose="020B0604020202020204" pitchFamily="34" charset="0"/>
                          <a:cs typeface="Arial" panose="020B0604020202020204" pitchFamily="34" charset="0"/>
                        </a:rPr>
                        <a:t>Out of pocket</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400" u="none" strike="noStrike" dirty="0">
                          <a:effectLst/>
                          <a:latin typeface="Arial" panose="020B0604020202020204" pitchFamily="34" charset="0"/>
                          <a:cs typeface="Arial" panose="020B0604020202020204" pitchFamily="34" charset="0"/>
                        </a:rPr>
                        <a:t>38 653</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400" u="none" strike="noStrike" dirty="0">
                          <a:effectLst/>
                          <a:latin typeface="Arial" panose="020B0604020202020204" pitchFamily="34" charset="0"/>
                          <a:cs typeface="Arial" panose="020B0604020202020204" pitchFamily="34" charset="0"/>
                        </a:rPr>
                        <a:t>13,9%</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122805"/>
                  </a:ext>
                </a:extLst>
              </a:tr>
              <a:tr h="167640">
                <a:tc>
                  <a:txBody>
                    <a:bodyPr/>
                    <a:lstStyle/>
                    <a:p>
                      <a:pPr algn="l" fontAlgn="ctr"/>
                      <a:r>
                        <a:rPr lang="en-ZA" sz="1400" u="none" strike="noStrike" dirty="0">
                          <a:effectLst/>
                          <a:latin typeface="Arial" panose="020B0604020202020204" pitchFamily="34" charset="0"/>
                          <a:cs typeface="Arial" panose="020B0604020202020204" pitchFamily="34" charset="0"/>
                        </a:rPr>
                        <a:t>Medical insurance</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400" u="none" strike="noStrike" dirty="0">
                          <a:effectLst/>
                          <a:latin typeface="Arial" panose="020B0604020202020204" pitchFamily="34" charset="0"/>
                          <a:cs typeface="Arial" panose="020B0604020202020204" pitchFamily="34" charset="0"/>
                        </a:rPr>
                        <a:t>5 501</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400" u="none" strike="noStrike" dirty="0">
                          <a:effectLst/>
                          <a:latin typeface="Arial" panose="020B0604020202020204" pitchFamily="34" charset="0"/>
                          <a:cs typeface="Arial" panose="020B0604020202020204" pitchFamily="34" charset="0"/>
                        </a:rPr>
                        <a:t>2,0%</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50221"/>
                  </a:ext>
                </a:extLst>
              </a:tr>
              <a:tr h="167640">
                <a:tc>
                  <a:txBody>
                    <a:bodyPr/>
                    <a:lstStyle/>
                    <a:p>
                      <a:pPr algn="l" fontAlgn="ctr"/>
                      <a:r>
                        <a:rPr lang="en-ZA" sz="1400" u="none" strike="noStrike" dirty="0">
                          <a:effectLst/>
                          <a:latin typeface="Arial" panose="020B0604020202020204" pitchFamily="34" charset="0"/>
                          <a:cs typeface="Arial" panose="020B0604020202020204" pitchFamily="34" charset="0"/>
                        </a:rPr>
                        <a:t>Employer private</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400" u="none" strike="noStrike" dirty="0">
                          <a:effectLst/>
                          <a:latin typeface="Arial" panose="020B0604020202020204" pitchFamily="34" charset="0"/>
                          <a:cs typeface="Arial" panose="020B0604020202020204" pitchFamily="34" charset="0"/>
                        </a:rPr>
                        <a:t>2 630</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400" u="none" strike="noStrike" dirty="0">
                          <a:effectLst/>
                          <a:latin typeface="Arial" panose="020B0604020202020204" pitchFamily="34" charset="0"/>
                          <a:cs typeface="Arial" panose="020B0604020202020204" pitchFamily="34" charset="0"/>
                        </a:rPr>
                        <a:t>0,9%</a:t>
                      </a: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7404834"/>
                  </a:ext>
                </a:extLst>
              </a:tr>
              <a:tr h="167640">
                <a:tc>
                  <a:txBody>
                    <a:bodyPr/>
                    <a:lstStyle/>
                    <a:p>
                      <a:pPr algn="l" fontAlgn="ctr"/>
                      <a:r>
                        <a:rPr lang="en-ZA" sz="1400" b="1" u="none" strike="noStrike" dirty="0">
                          <a:effectLst/>
                          <a:latin typeface="Arial" panose="020B0604020202020204" pitchFamily="34" charset="0"/>
                          <a:cs typeface="Arial" panose="020B0604020202020204" pitchFamily="34" charset="0"/>
                        </a:rPr>
                        <a:t>Total private sector health </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400" b="1" u="none" strike="noStrike" dirty="0">
                          <a:effectLst/>
                          <a:latin typeface="Arial" panose="020B0604020202020204" pitchFamily="34" charset="0"/>
                          <a:cs typeface="Arial" panose="020B0604020202020204" pitchFamily="34" charset="0"/>
                        </a:rPr>
                        <a:t>277 402</a:t>
                      </a:r>
                      <a:endParaRPr lang="en-ZA" sz="1400" b="1"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endParaRPr lang="en-ZA" sz="1400" b="0" i="0" u="none" strike="noStrike" dirty="0">
                        <a:effectLst/>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3864214"/>
                  </a:ext>
                </a:extLst>
              </a:tr>
            </a:tbl>
          </a:graphicData>
        </a:graphic>
      </p:graphicFrame>
    </p:spTree>
    <p:extLst>
      <p:ext uri="{BB962C8B-B14F-4D97-AF65-F5344CB8AC3E}">
        <p14:creationId xmlns:p14="http://schemas.microsoft.com/office/powerpoint/2010/main" val="227735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BD0B-1D49-9482-A15A-6906EDAAEF58}"/>
              </a:ext>
            </a:extLst>
          </p:cNvPr>
          <p:cNvSpPr>
            <a:spLocks noGrp="1"/>
          </p:cNvSpPr>
          <p:nvPr>
            <p:ph type="title"/>
          </p:nvPr>
        </p:nvSpPr>
        <p:spPr>
          <a:xfrm>
            <a:off x="1769192" y="1094224"/>
            <a:ext cx="7313357" cy="407696"/>
          </a:xfrm>
        </p:spPr>
        <p:txBody>
          <a:bodyPr/>
          <a:lstStyle/>
          <a:p>
            <a:pPr marL="385763" indent="-385763" algn="l">
              <a:buFont typeface="+mj-lt"/>
              <a:buAutoNum type="arabicPeriod"/>
            </a:pPr>
            <a:r>
              <a:rPr lang="en-US" sz="1800" dirty="0"/>
              <a:t>Progress with the NHI Bill in the Portfolio Committee</a:t>
            </a:r>
            <a:endParaRPr lang="en-ZA" sz="1800" dirty="0"/>
          </a:p>
        </p:txBody>
      </p:sp>
      <p:sp>
        <p:nvSpPr>
          <p:cNvPr id="4" name="Title 1">
            <a:extLst>
              <a:ext uri="{FF2B5EF4-FFF2-40B4-BE49-F238E27FC236}">
                <a16:creationId xmlns:a16="http://schemas.microsoft.com/office/drawing/2014/main" id="{17D75551-D4E7-E927-BC90-4D460AF70AE9}"/>
              </a:ext>
            </a:extLst>
          </p:cNvPr>
          <p:cNvSpPr txBox="1">
            <a:spLocks/>
          </p:cNvSpPr>
          <p:nvPr/>
        </p:nvSpPr>
        <p:spPr>
          <a:xfrm>
            <a:off x="1703512" y="419266"/>
            <a:ext cx="6753068" cy="543595"/>
          </a:xfrm>
          <a:prstGeom prst="rect">
            <a:avLst/>
          </a:prstGeom>
        </p:spPr>
        <p:txBody>
          <a:bodyPr/>
          <a:lstStyle>
            <a:lvl1pPr algn="ctr" defTabSz="914400" rtl="0" eaLnBrk="1" latinLnBrk="0" hangingPunct="1">
              <a:spcBef>
                <a:spcPct val="0"/>
              </a:spcBef>
              <a:buNone/>
              <a:defRPr lang="en-US" sz="2800" b="1" kern="1200" dirty="0">
                <a:solidFill>
                  <a:schemeClr val="bg1"/>
                </a:solidFill>
                <a:latin typeface="Arial" pitchFamily="34" charset="0"/>
                <a:ea typeface="+mj-ea"/>
                <a:cs typeface="Arial" pitchFamily="34" charset="0"/>
              </a:defRPr>
            </a:lvl1pPr>
          </a:lstStyle>
          <a:p>
            <a:pPr algn="l"/>
            <a:r>
              <a:rPr lang="en-US" sz="2000" dirty="0">
                <a:solidFill>
                  <a:prstClr val="white"/>
                </a:solidFill>
              </a:rPr>
              <a:t>Does government spend enough on health?</a:t>
            </a:r>
            <a:endParaRPr lang="en-ZA" sz="2000" dirty="0">
              <a:solidFill>
                <a:prstClr val="white"/>
              </a:solidFill>
            </a:endParaRPr>
          </a:p>
        </p:txBody>
      </p:sp>
      <p:sp>
        <p:nvSpPr>
          <p:cNvPr id="6" name="TextBox 5">
            <a:extLst>
              <a:ext uri="{FF2B5EF4-FFF2-40B4-BE49-F238E27FC236}">
                <a16:creationId xmlns:a16="http://schemas.microsoft.com/office/drawing/2014/main" id="{56E4D8F0-8189-4F68-A048-BD9DCA16698C}"/>
              </a:ext>
            </a:extLst>
          </p:cNvPr>
          <p:cNvSpPr txBox="1"/>
          <p:nvPr/>
        </p:nvSpPr>
        <p:spPr>
          <a:xfrm>
            <a:off x="1769192" y="4721683"/>
            <a:ext cx="9213440" cy="923330"/>
          </a:xfrm>
          <a:prstGeom prst="rect">
            <a:avLst/>
          </a:prstGeom>
          <a:noFill/>
        </p:spPr>
        <p:txBody>
          <a:bodyPr wrap="square" rtlCol="0">
            <a:spAutoFit/>
          </a:bodyPr>
          <a:lstStyle/>
          <a:p>
            <a:pPr fontAlgn="base">
              <a:spcBef>
                <a:spcPct val="0"/>
              </a:spcBef>
              <a:spcAft>
                <a:spcPct val="0"/>
              </a:spcAft>
            </a:pPr>
            <a:r>
              <a:rPr lang="en-ZA" dirty="0">
                <a:solidFill>
                  <a:prstClr val="black"/>
                </a:solidFill>
                <a:latin typeface="Arial" charset="0"/>
                <a:cs typeface="Arial" charset="0"/>
              </a:rPr>
              <a:t>High level</a:t>
            </a:r>
          </a:p>
          <a:p>
            <a:pPr marL="285750" indent="-285750" fontAlgn="base">
              <a:spcBef>
                <a:spcPct val="0"/>
              </a:spcBef>
              <a:spcAft>
                <a:spcPct val="0"/>
              </a:spcAft>
              <a:buFont typeface="Arial" panose="020B0604020202020204" pitchFamily="34" charset="0"/>
              <a:buChar char="•"/>
            </a:pPr>
            <a:r>
              <a:rPr lang="en-ZA" b="1" dirty="0">
                <a:solidFill>
                  <a:prstClr val="black"/>
                </a:solidFill>
                <a:latin typeface="Arial" charset="0"/>
                <a:cs typeface="Arial" charset="0"/>
              </a:rPr>
              <a:t>Spending by government on health has increased as a % of allocations from the fiscus (from 14% to 15,5% and </a:t>
            </a:r>
            <a:r>
              <a:rPr lang="en-ZA" b="1" dirty="0">
                <a:solidFill>
                  <a:srgbClr val="FF0000"/>
                </a:solidFill>
                <a:latin typeface="Arial" charset="0"/>
                <a:cs typeface="Arial" charset="0"/>
              </a:rPr>
              <a:t>now at around 15%</a:t>
            </a:r>
            <a:r>
              <a:rPr lang="en-ZA" b="1" dirty="0">
                <a:solidFill>
                  <a:prstClr val="black"/>
                </a:solidFill>
                <a:latin typeface="Arial" charset="0"/>
                <a:cs typeface="Arial" charset="0"/>
              </a:rPr>
              <a:t>)</a:t>
            </a:r>
          </a:p>
        </p:txBody>
      </p:sp>
      <p:pic>
        <p:nvPicPr>
          <p:cNvPr id="5" name="Picture 4">
            <a:extLst>
              <a:ext uri="{FF2B5EF4-FFF2-40B4-BE49-F238E27FC236}">
                <a16:creationId xmlns:a16="http://schemas.microsoft.com/office/drawing/2014/main" id="{4F463CF9-22D9-2625-525E-8DF7B8497058}"/>
              </a:ext>
            </a:extLst>
          </p:cNvPr>
          <p:cNvPicPr>
            <a:picLocks noChangeAspect="1"/>
          </p:cNvPicPr>
          <p:nvPr/>
        </p:nvPicPr>
        <p:blipFill>
          <a:blip r:embed="rId2"/>
          <a:stretch>
            <a:fillRect/>
          </a:stretch>
        </p:blipFill>
        <p:spPr>
          <a:xfrm>
            <a:off x="1847529" y="1128252"/>
            <a:ext cx="6882981" cy="3475021"/>
          </a:xfrm>
          <a:prstGeom prst="rect">
            <a:avLst/>
          </a:prstGeom>
        </p:spPr>
      </p:pic>
    </p:spTree>
    <p:extLst>
      <p:ext uri="{BB962C8B-B14F-4D97-AF65-F5344CB8AC3E}">
        <p14:creationId xmlns:p14="http://schemas.microsoft.com/office/powerpoint/2010/main" val="31907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5284-CCBA-CE30-C65A-269C59FB780E}"/>
              </a:ext>
            </a:extLst>
          </p:cNvPr>
          <p:cNvSpPr>
            <a:spLocks noGrp="1"/>
          </p:cNvSpPr>
          <p:nvPr>
            <p:ph type="title"/>
          </p:nvPr>
        </p:nvSpPr>
        <p:spPr>
          <a:xfrm>
            <a:off x="1775519" y="365126"/>
            <a:ext cx="7329151" cy="543595"/>
          </a:xfrm>
        </p:spPr>
        <p:txBody>
          <a:bodyPr/>
          <a:lstStyle/>
          <a:p>
            <a:pPr algn="l"/>
            <a:r>
              <a:rPr lang="en-US" sz="2000" dirty="0"/>
              <a:t>Planning ahead - the changing healthcare need profile</a:t>
            </a:r>
            <a:br>
              <a:rPr lang="en-US" sz="2000" dirty="0"/>
            </a:br>
            <a:endParaRPr lang="en-ZA" sz="2000" dirty="0"/>
          </a:p>
        </p:txBody>
      </p:sp>
      <p:sp>
        <p:nvSpPr>
          <p:cNvPr id="3" name="TextBox 2">
            <a:extLst>
              <a:ext uri="{FF2B5EF4-FFF2-40B4-BE49-F238E27FC236}">
                <a16:creationId xmlns:a16="http://schemas.microsoft.com/office/drawing/2014/main" id="{D5876D00-E9A0-E5B0-AE59-67E520BF7058}"/>
              </a:ext>
            </a:extLst>
          </p:cNvPr>
          <p:cNvSpPr txBox="1"/>
          <p:nvPr/>
        </p:nvSpPr>
        <p:spPr>
          <a:xfrm>
            <a:off x="216310" y="3768422"/>
            <a:ext cx="6023706" cy="2062103"/>
          </a:xfrm>
          <a:prstGeom prst="rect">
            <a:avLst/>
          </a:prstGeom>
          <a:noFill/>
        </p:spPr>
        <p:txBody>
          <a:bodyPr wrap="square" rtlCol="0">
            <a:spAutoFit/>
          </a:bodyPr>
          <a:lstStyle/>
          <a:p>
            <a:pPr fontAlgn="base">
              <a:spcBef>
                <a:spcPct val="0"/>
              </a:spcBef>
              <a:spcAft>
                <a:spcPct val="0"/>
              </a:spcAft>
            </a:pPr>
            <a:r>
              <a:rPr lang="en-ZA" sz="1600" b="1" dirty="0">
                <a:solidFill>
                  <a:prstClr val="black"/>
                </a:solidFill>
                <a:latin typeface="Arial" charset="0"/>
                <a:cs typeface="Arial" charset="0"/>
              </a:rPr>
              <a:t>Population is increasing but at a slowed rate of increase</a:t>
            </a:r>
          </a:p>
          <a:p>
            <a:pPr marL="742950" lvl="1" indent="-285750" fontAlgn="base">
              <a:spcBef>
                <a:spcPct val="0"/>
              </a:spcBef>
              <a:spcAft>
                <a:spcPct val="0"/>
              </a:spcAft>
              <a:buFont typeface="Arial" panose="020B0604020202020204" pitchFamily="34" charset="0"/>
              <a:buChar char="•"/>
            </a:pPr>
            <a:r>
              <a:rPr lang="en-ZA" sz="1600" dirty="0">
                <a:solidFill>
                  <a:prstClr val="black"/>
                </a:solidFill>
                <a:latin typeface="Arial" charset="0"/>
                <a:cs typeface="Arial" charset="0"/>
              </a:rPr>
              <a:t>Reduced total fertility rate</a:t>
            </a:r>
          </a:p>
          <a:p>
            <a:pPr marL="742950" lvl="1" indent="-285750" fontAlgn="base">
              <a:spcBef>
                <a:spcPct val="0"/>
              </a:spcBef>
              <a:spcAft>
                <a:spcPct val="0"/>
              </a:spcAft>
              <a:buFont typeface="Arial" panose="020B0604020202020204" pitchFamily="34" charset="0"/>
              <a:buChar char="•"/>
            </a:pPr>
            <a:r>
              <a:rPr lang="en-ZA" sz="1600" dirty="0">
                <a:solidFill>
                  <a:prstClr val="black"/>
                </a:solidFill>
                <a:latin typeface="Arial" charset="0"/>
                <a:cs typeface="Arial" charset="0"/>
              </a:rPr>
              <a:t>Reduced under five mortality rate</a:t>
            </a:r>
          </a:p>
          <a:p>
            <a:pPr marL="742950" lvl="1" indent="-285750" fontAlgn="base">
              <a:spcBef>
                <a:spcPct val="0"/>
              </a:spcBef>
              <a:spcAft>
                <a:spcPct val="0"/>
              </a:spcAft>
              <a:buFont typeface="Arial" panose="020B0604020202020204" pitchFamily="34" charset="0"/>
              <a:buChar char="•"/>
            </a:pPr>
            <a:r>
              <a:rPr lang="en-ZA" sz="1600" dirty="0">
                <a:solidFill>
                  <a:prstClr val="black"/>
                </a:solidFill>
                <a:latin typeface="Arial" charset="0"/>
                <a:cs typeface="Arial" charset="0"/>
              </a:rPr>
              <a:t>Reduced crude death rate</a:t>
            </a:r>
          </a:p>
          <a:p>
            <a:pPr marL="742950" lvl="1" indent="-285750" fontAlgn="base">
              <a:spcBef>
                <a:spcPct val="0"/>
              </a:spcBef>
              <a:spcAft>
                <a:spcPct val="0"/>
              </a:spcAft>
              <a:buFont typeface="Arial" panose="020B0604020202020204" pitchFamily="34" charset="0"/>
              <a:buChar char="•"/>
            </a:pPr>
            <a:r>
              <a:rPr lang="en-ZA" sz="1600" dirty="0">
                <a:solidFill>
                  <a:prstClr val="black"/>
                </a:solidFill>
                <a:latin typeface="Arial" charset="0"/>
                <a:cs typeface="Arial" charset="0"/>
              </a:rPr>
              <a:t>Increased life expectancy</a:t>
            </a:r>
          </a:p>
          <a:p>
            <a:pPr fontAlgn="base">
              <a:spcBef>
                <a:spcPct val="0"/>
              </a:spcBef>
              <a:spcAft>
                <a:spcPct val="0"/>
              </a:spcAft>
            </a:pPr>
            <a:r>
              <a:rPr lang="en-ZA" sz="1600" b="1" dirty="0">
                <a:solidFill>
                  <a:prstClr val="black"/>
                </a:solidFill>
                <a:latin typeface="Arial" charset="0"/>
                <a:cs typeface="Arial" charset="0"/>
              </a:rPr>
              <a:t>Young population will age and older population live longer</a:t>
            </a:r>
          </a:p>
          <a:p>
            <a:pPr marL="742950" lvl="1" indent="-285750" fontAlgn="base">
              <a:spcBef>
                <a:spcPct val="0"/>
              </a:spcBef>
              <a:spcAft>
                <a:spcPct val="0"/>
              </a:spcAft>
              <a:buFont typeface="Arial" panose="020B0604020202020204" pitchFamily="34" charset="0"/>
              <a:buChar char="•"/>
            </a:pPr>
            <a:r>
              <a:rPr lang="en-ZA" sz="1600" dirty="0">
                <a:solidFill>
                  <a:prstClr val="black"/>
                </a:solidFill>
                <a:latin typeface="Arial" charset="0"/>
                <a:cs typeface="Arial" charset="0"/>
              </a:rPr>
              <a:t>Changing needs for health care</a:t>
            </a:r>
          </a:p>
          <a:p>
            <a:pPr fontAlgn="base">
              <a:spcBef>
                <a:spcPct val="0"/>
              </a:spcBef>
              <a:spcAft>
                <a:spcPct val="0"/>
              </a:spcAft>
            </a:pPr>
            <a:r>
              <a:rPr lang="en-ZA" sz="1600" b="1" dirty="0">
                <a:solidFill>
                  <a:prstClr val="black"/>
                </a:solidFill>
                <a:latin typeface="Arial" charset="0"/>
                <a:cs typeface="Arial" charset="0"/>
              </a:rPr>
              <a:t>Internal geographic and socio-economic maldistribution</a:t>
            </a:r>
          </a:p>
        </p:txBody>
      </p:sp>
      <p:pic>
        <p:nvPicPr>
          <p:cNvPr id="5" name="Picture 4">
            <a:extLst>
              <a:ext uri="{FF2B5EF4-FFF2-40B4-BE49-F238E27FC236}">
                <a16:creationId xmlns:a16="http://schemas.microsoft.com/office/drawing/2014/main" id="{9C992EC8-09DB-F321-DD68-10AC7F8B89FE}"/>
              </a:ext>
            </a:extLst>
          </p:cNvPr>
          <p:cNvPicPr>
            <a:picLocks noChangeAspect="1"/>
          </p:cNvPicPr>
          <p:nvPr/>
        </p:nvPicPr>
        <p:blipFill rotWithShape="1">
          <a:blip r:embed="rId2"/>
          <a:srcRect l="26375" t="33201" r="30312" b="19201"/>
          <a:stretch/>
        </p:blipFill>
        <p:spPr>
          <a:xfrm>
            <a:off x="1527424" y="1124745"/>
            <a:ext cx="4136529" cy="2557127"/>
          </a:xfrm>
          <a:prstGeom prst="rect">
            <a:avLst/>
          </a:prstGeom>
        </p:spPr>
      </p:pic>
      <p:pic>
        <p:nvPicPr>
          <p:cNvPr id="7" name="Picture 6">
            <a:extLst>
              <a:ext uri="{FF2B5EF4-FFF2-40B4-BE49-F238E27FC236}">
                <a16:creationId xmlns:a16="http://schemas.microsoft.com/office/drawing/2014/main" id="{7B269033-B850-C520-E9B2-4DBB6DA9CDDB}"/>
              </a:ext>
            </a:extLst>
          </p:cNvPr>
          <p:cNvPicPr>
            <a:picLocks noChangeAspect="1"/>
          </p:cNvPicPr>
          <p:nvPr/>
        </p:nvPicPr>
        <p:blipFill rotWithShape="1">
          <a:blip r:embed="rId3"/>
          <a:srcRect l="26375" t="30400" r="30312" b="19884"/>
          <a:stretch/>
        </p:blipFill>
        <p:spPr>
          <a:xfrm>
            <a:off x="6312024" y="1124745"/>
            <a:ext cx="3960440" cy="2557127"/>
          </a:xfrm>
          <a:prstGeom prst="rect">
            <a:avLst/>
          </a:prstGeom>
        </p:spPr>
      </p:pic>
      <p:pic>
        <p:nvPicPr>
          <p:cNvPr id="9" name="Picture 8">
            <a:extLst>
              <a:ext uri="{FF2B5EF4-FFF2-40B4-BE49-F238E27FC236}">
                <a16:creationId xmlns:a16="http://schemas.microsoft.com/office/drawing/2014/main" id="{8BC4F366-C06B-3FF5-02D3-D72CFB3C8105}"/>
              </a:ext>
            </a:extLst>
          </p:cNvPr>
          <p:cNvPicPr>
            <a:picLocks noChangeAspect="1"/>
          </p:cNvPicPr>
          <p:nvPr/>
        </p:nvPicPr>
        <p:blipFill rotWithShape="1">
          <a:blip r:embed="rId4"/>
          <a:srcRect l="6874" t="22001" r="10626" b="12201"/>
          <a:stretch/>
        </p:blipFill>
        <p:spPr>
          <a:xfrm>
            <a:off x="6138356" y="3681871"/>
            <a:ext cx="4494149" cy="2016224"/>
          </a:xfrm>
          <a:prstGeom prst="rect">
            <a:avLst/>
          </a:prstGeom>
        </p:spPr>
      </p:pic>
      <p:sp>
        <p:nvSpPr>
          <p:cNvPr id="10" name="TextBox 9">
            <a:extLst>
              <a:ext uri="{FF2B5EF4-FFF2-40B4-BE49-F238E27FC236}">
                <a16:creationId xmlns:a16="http://schemas.microsoft.com/office/drawing/2014/main" id="{6BB0EABA-0E18-409B-5AA6-4B2D594E97A1}"/>
              </a:ext>
            </a:extLst>
          </p:cNvPr>
          <p:cNvSpPr txBox="1"/>
          <p:nvPr/>
        </p:nvSpPr>
        <p:spPr>
          <a:xfrm>
            <a:off x="4367808" y="5805265"/>
            <a:ext cx="2376264" cy="246221"/>
          </a:xfrm>
          <a:prstGeom prst="rect">
            <a:avLst/>
          </a:prstGeom>
          <a:noFill/>
        </p:spPr>
        <p:txBody>
          <a:bodyPr wrap="square" rtlCol="0">
            <a:spAutoFit/>
          </a:bodyPr>
          <a:lstStyle/>
          <a:p>
            <a:pPr fontAlgn="base">
              <a:spcBef>
                <a:spcPct val="0"/>
              </a:spcBef>
              <a:spcAft>
                <a:spcPct val="0"/>
              </a:spcAft>
            </a:pPr>
            <a:r>
              <a:rPr lang="en-ZA" sz="1000" b="1" dirty="0">
                <a:solidFill>
                  <a:prstClr val="black"/>
                </a:solidFill>
                <a:latin typeface="Arial" charset="0"/>
                <a:cs typeface="Arial" charset="0"/>
              </a:rPr>
              <a:t>SOURCE: </a:t>
            </a:r>
            <a:r>
              <a:rPr lang="en-ZA" sz="1000" b="1" dirty="0" err="1">
                <a:solidFill>
                  <a:prstClr val="black"/>
                </a:solidFill>
                <a:latin typeface="Arial" charset="0"/>
                <a:cs typeface="Arial" charset="0"/>
              </a:rPr>
              <a:t>StatsSA</a:t>
            </a:r>
            <a:endParaRPr lang="en-ZA" sz="1000" b="1" dirty="0">
              <a:solidFill>
                <a:prstClr val="black"/>
              </a:solidFill>
              <a:latin typeface="Arial" charset="0"/>
              <a:cs typeface="Arial" charset="0"/>
            </a:endParaRPr>
          </a:p>
        </p:txBody>
      </p:sp>
    </p:spTree>
    <p:extLst>
      <p:ext uri="{BB962C8B-B14F-4D97-AF65-F5344CB8AC3E}">
        <p14:creationId xmlns:p14="http://schemas.microsoft.com/office/powerpoint/2010/main" val="63389242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8125</TotalTime>
  <Words>1174</Words>
  <Application>Microsoft Office PowerPoint</Application>
  <PresentationFormat>Widescreen</PresentationFormat>
  <Paragraphs>169</Paragraphs>
  <Slides>15</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1_Custom Design</vt:lpstr>
      <vt:lpstr>2_Custom Design</vt:lpstr>
      <vt:lpstr>National Health Insurance (NHI):  Key updates</vt:lpstr>
      <vt:lpstr>OUTLINE</vt:lpstr>
      <vt:lpstr>Progress with the NHI Bill in the Portfolio Committee</vt:lpstr>
      <vt:lpstr>Progress with the NHI Bill in the Portfolio Committee</vt:lpstr>
      <vt:lpstr>Progress with the NHI Bill in the Portfolio Committee</vt:lpstr>
      <vt:lpstr>Progress with the NHI Bill in the Portfolio Committee</vt:lpstr>
      <vt:lpstr>Progress with the NHI Bill in the Portfolio Committee</vt:lpstr>
      <vt:lpstr>Progress with the NHI Bill in the Portfolio Committee</vt:lpstr>
      <vt:lpstr>Planning ahead - the changing healthcare need profile </vt:lpstr>
      <vt:lpstr>Progress with the NHI Bill in the Portfolio Committee</vt:lpstr>
      <vt:lpstr>Progress with the NHI Bill in the Portfolio Committee</vt:lpstr>
      <vt:lpstr>PowerPoint Presentation</vt:lpstr>
      <vt:lpstr>Progress with the NHI Bill in the Portfolio Committee</vt:lpstr>
      <vt:lpstr>Transitional Functional NHI Branch (in NDOH)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Slides (Wesley)</dc:title>
  <dc:creator>Wesley Solomon</dc:creator>
  <cp:lastModifiedBy>Nicholas N. Crisp</cp:lastModifiedBy>
  <cp:revision>76</cp:revision>
  <dcterms:created xsi:type="dcterms:W3CDTF">2020-05-23T20:05:02Z</dcterms:created>
  <dcterms:modified xsi:type="dcterms:W3CDTF">2022-12-10T14:22:36Z</dcterms:modified>
</cp:coreProperties>
</file>